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32"/>
  </p:notesMasterIdLst>
  <p:sldIdLst>
    <p:sldId id="328" r:id="rId2"/>
    <p:sldId id="329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4" r:id="rId14"/>
    <p:sldId id="345" r:id="rId15"/>
    <p:sldId id="346" r:id="rId16"/>
    <p:sldId id="347" r:id="rId17"/>
    <p:sldId id="362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简介" id="{9B0E8B7A-DD00-854A-93F1-166674D8743F}">
          <p14:sldIdLst>
            <p14:sldId id="328"/>
            <p14:sldId id="329"/>
            <p14:sldId id="330"/>
          </p14:sldIdLst>
        </p14:section>
        <p14:section name="制作.a" id="{94534840-F565-284E-89A0-A9533CB445E5}">
          <p14:sldIdLst>
            <p14:sldId id="331"/>
            <p14:sldId id="332"/>
            <p14:sldId id="333"/>
            <p14:sldId id="334"/>
            <p14:sldId id="335"/>
            <p14:sldId id="336"/>
            <p14:sldId id="337"/>
          </p14:sldIdLst>
        </p14:section>
        <p14:section name="合并.a" id="{BCFA186A-9DB4-4C46-AD46-5A0F369150A6}">
          <p14:sldIdLst>
            <p14:sldId id="338"/>
          </p14:sldIdLst>
        </p14:section>
        <p14:section name="使用.a" id="{D3DE416F-A740-BE4D-89A3-22460FF3C601}">
          <p14:sldIdLst>
            <p14:sldId id="339"/>
          </p14:sldIdLst>
        </p14:section>
        <p14:section name="手工制作.framework" id="{3EE4138C-8FCC-AF48-BA83-1C6D61249035}">
          <p14:sldIdLst>
            <p14:sldId id="344"/>
            <p14:sldId id="345"/>
            <p14:sldId id="346"/>
            <p14:sldId id="347"/>
            <p14:sldId id="362"/>
            <p14:sldId id="349"/>
            <p14:sldId id="350"/>
            <p14:sldId id="351"/>
            <p14:sldId id="352"/>
            <p14:sldId id="353"/>
            <p14:sldId id="354"/>
          </p14:sldIdLst>
        </p14:section>
        <p14:section name="使用.framework" id="{2ED9840B-77BA-8B4F-A42C-32BC505F4CAE}">
          <p14:sldIdLst>
            <p14:sldId id="355"/>
          </p14:sldIdLst>
        </p14:section>
        <p14:section name="模板制作.framework" id="{B62C84DB-80D0-5F45-B44B-9728FDDE3966}">
          <p14:sldIdLst>
            <p14:sldId id="356"/>
            <p14:sldId id="357"/>
            <p14:sldId id="358"/>
          </p14:sldIdLst>
        </p14:section>
        <p14:section name="制作静态库的注意点" id="{09E7CA6D-0165-F249-B119-971B5552C5B7}">
          <p14:sldIdLst>
            <p14:sldId id="359"/>
            <p14:sldId id="360"/>
            <p14:sldId id="3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12" autoAdjust="0"/>
    <p:restoredTop sz="97363" autoAdjust="0"/>
  </p:normalViewPr>
  <p:slideViewPr>
    <p:cSldViewPr snapToGrid="0" snapToObjects="1">
      <p:cViewPr>
        <p:scale>
          <a:sx n="89" d="100"/>
          <a:sy n="89" d="100"/>
        </p:scale>
        <p:origin x="-2416" y="-4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1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3C532-1D52-084F-ADDA-E5588BE0641E}" type="datetimeFigureOut">
              <a:rPr kumimoji="1" lang="zh-CN" altLang="en-US" smtClean="0"/>
              <a:t>14-6-3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50903-560B-5A4D-8B49-0FB38A3D28F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15282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business_landing_her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8858"/>
            <a:ext cx="9144000" cy="2759384"/>
          </a:xfrm>
          <a:prstGeom prst="rect">
            <a:avLst/>
          </a:prstGeom>
        </p:spPr>
      </p:pic>
      <p:pic>
        <p:nvPicPr>
          <p:cNvPr id="16" name="图片 15" descr="overview_ios_galle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923" y="-156667"/>
            <a:ext cx="2932515" cy="175686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746" y="4624668"/>
            <a:ext cx="8498454" cy="933450"/>
          </a:xfrm>
        </p:spPr>
        <p:txBody>
          <a:bodyPr>
            <a:normAutofit/>
          </a:bodyPr>
          <a:lstStyle>
            <a:lvl1pPr algn="r">
              <a:defRPr sz="280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0746" y="5562599"/>
            <a:ext cx="8498454" cy="748553"/>
          </a:xfrm>
        </p:spPr>
        <p:txBody>
          <a:bodyPr>
            <a:normAutofit/>
          </a:bodyPr>
          <a:lstStyle>
            <a:lvl1pPr marL="0" indent="0" algn="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/>
          </a:p>
        </p:txBody>
      </p:sp>
      <p:grpSp>
        <p:nvGrpSpPr>
          <p:cNvPr id="10" name="组 9"/>
          <p:cNvGrpSpPr/>
          <p:nvPr/>
        </p:nvGrpSpPr>
        <p:grpSpPr>
          <a:xfrm>
            <a:off x="97685" y="117792"/>
            <a:ext cx="6148481" cy="494578"/>
            <a:chOff x="0" y="-7821"/>
            <a:chExt cx="7343775" cy="609396"/>
          </a:xfrm>
        </p:grpSpPr>
        <p:pic>
          <p:nvPicPr>
            <p:cNvPr id="11" name="Picture 11"/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0" y="-7821"/>
              <a:ext cx="1582737" cy="60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2"/>
            <p:cNvSpPr>
              <a:spLocks noChangeArrowheads="1"/>
            </p:cNvSpPr>
            <p:nvPr userDrawn="1"/>
          </p:nvSpPr>
          <p:spPr bwMode="auto">
            <a:xfrm>
              <a:off x="1582737" y="25092"/>
              <a:ext cx="57610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42900" indent="-342900"/>
              <a:r>
                <a:rPr lang="en-US" altLang="zh-CN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—</a:t>
              </a:r>
              <a:r>
                <a:rPr lang="zh-CN" altLang="en-US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高级软件人才实作培训专家</a:t>
              </a:r>
              <a:r>
                <a:rPr lang="en-US" altLang="zh-CN" sz="2400" b="1" dirty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!</a:t>
              </a:r>
            </a:p>
          </p:txBody>
        </p:sp>
      </p:grpSp>
      <p:sp>
        <p:nvSpPr>
          <p:cNvPr id="13" name="Rectangle 5"/>
          <p:cNvSpPr txBox="1">
            <a:spLocks noChangeArrowheads="1"/>
          </p:cNvSpPr>
          <p:nvPr/>
        </p:nvSpPr>
        <p:spPr bwMode="auto">
          <a:xfrm>
            <a:off x="2995520" y="6400800"/>
            <a:ext cx="315296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北京传智播客教育 </a:t>
            </a:r>
            <a:r>
              <a:rPr lang="en-US" sz="14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www.itcast.cn</a:t>
            </a:r>
            <a:endPara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Eurostile"/>
              <a:ea typeface="微软雅黑"/>
              <a:cs typeface="Eurostile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4504134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6" y="728009"/>
            <a:ext cx="3460658" cy="541561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4504134" cy="2147888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照片和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9404" y="3124200"/>
            <a:ext cx="4504134" cy="87153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9404" y="3995737"/>
            <a:ext cx="4504134" cy="2147888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pic>
        <p:nvPicPr>
          <p:cNvPr id="5" name="图片 4" descr="overview_it_cen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6" y="1570254"/>
            <a:ext cx="3642811" cy="371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4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(位于标题上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905" y="4424082"/>
            <a:ext cx="7495018" cy="833718"/>
          </a:xfrm>
        </p:spPr>
        <p:txBody>
          <a:bodyPr anchor="b">
            <a:normAutofit/>
          </a:bodyPr>
          <a:lstStyle>
            <a:lvl1pPr algn="l">
              <a:defRPr sz="26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77905" y="711794"/>
            <a:ext cx="7495018" cy="370475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905" y="5257799"/>
            <a:ext cx="7495018" cy="885825"/>
          </a:xfrm>
        </p:spPr>
        <p:txBody>
          <a:bodyPr>
            <a:normAutofit/>
          </a:bodyPr>
          <a:lstStyle>
            <a:lvl1pPr marL="0" indent="0">
              <a:spcBef>
                <a:spcPts val="3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AutoShape 8"/>
          <p:cNvSpPr>
            <a:spLocks noChangeArrowheads="1"/>
          </p:cNvSpPr>
          <p:nvPr/>
        </p:nvSpPr>
        <p:spPr bwMode="auto">
          <a:xfrm>
            <a:off x="179388" y="188912"/>
            <a:ext cx="8823325" cy="5449887"/>
          </a:xfrm>
          <a:prstGeom prst="roundRect">
            <a:avLst>
              <a:gd name="adj" fmla="val 12843"/>
            </a:avLst>
          </a:prstGeom>
          <a:noFill/>
          <a:ln w="57150" cmpd="thickThin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 sz="2400">
              <a:latin typeface="Times New Roman" charset="0"/>
            </a:endParaRPr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439863" y="4059150"/>
            <a:ext cx="6400800" cy="184158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50800">
            <a:solidFill>
              <a:srgbClr val="CCCC99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18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019175"/>
            <a:ext cx="7772400" cy="3039975"/>
          </a:xfrm>
        </p:spPr>
        <p:txBody>
          <a:bodyPr anchor="ctr"/>
          <a:lstStyle>
            <a:lvl1pPr algn="ctr">
              <a:defRPr sz="4800">
                <a:latin typeface="Helvetica"/>
                <a:cs typeface="Helvetica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08521" y="4150809"/>
            <a:ext cx="6400800" cy="1636754"/>
          </a:xfrm>
        </p:spPr>
        <p:txBody>
          <a:bodyPr anchor="ctr"/>
          <a:lstStyle>
            <a:lvl1pPr marL="0" indent="0" algn="ctr">
              <a:buNone/>
              <a:defRPr>
                <a:solidFill>
                  <a:srgbClr val="333333"/>
                </a:solidFill>
                <a:latin typeface="Helvetica"/>
                <a:ea typeface="微软雅黑"/>
                <a:cs typeface="Helvetic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 dirty="0"/>
          </a:p>
        </p:txBody>
      </p:sp>
      <p:pic>
        <p:nvPicPr>
          <p:cNvPr id="1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213" y="345383"/>
            <a:ext cx="1582737" cy="609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5"/>
          <p:cNvSpPr txBox="1">
            <a:spLocks noChangeArrowheads="1"/>
          </p:cNvSpPr>
          <p:nvPr/>
        </p:nvSpPr>
        <p:spPr bwMode="auto">
          <a:xfrm>
            <a:off x="3073400" y="6400800"/>
            <a:ext cx="299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dirty="0" smtClean="0"/>
              <a:t>北京传智播客教育 </a:t>
            </a:r>
            <a:r>
              <a:rPr lang="en-US" dirty="0" smtClean="0">
                <a:latin typeface="Consolas"/>
                <a:cs typeface="Consolas"/>
              </a:rPr>
              <a:t>www.itcast.cn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12" name="Rectangle 12"/>
          <p:cNvSpPr>
            <a:spLocks noChangeArrowheads="1"/>
          </p:cNvSpPr>
          <p:nvPr/>
        </p:nvSpPr>
        <p:spPr bwMode="auto">
          <a:xfrm>
            <a:off x="2136775" y="333375"/>
            <a:ext cx="57610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342900" indent="-342900"/>
            <a:r>
              <a:rPr lang="en-US" altLang="zh-CN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b="1" dirty="0" smtClean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高级软件人才实作培训专家</a:t>
            </a:r>
            <a:r>
              <a:rPr lang="en-US" altLang="zh-CN" sz="2400" b="1" dirty="0">
                <a:solidFill>
                  <a:srgbClr val="DF3333"/>
                </a:solidFill>
                <a:latin typeface="微软雅黑"/>
                <a:ea typeface="微软雅黑"/>
                <a:cs typeface="微软雅黑"/>
              </a:rPr>
              <a:t>!</a:t>
            </a:r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457200" y="1019175"/>
            <a:ext cx="8229600" cy="0"/>
          </a:xfrm>
          <a:prstGeom prst="line">
            <a:avLst/>
          </a:prstGeom>
          <a:noFill/>
          <a:ln w="38100">
            <a:solidFill>
              <a:srgbClr val="3366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CDB0C32-7029-2949-BCD8-6FCD87A2D7B2}" type="datetimeFigureOut">
              <a:rPr kumimoji="1" lang="zh-CN" altLang="en-US" smtClean="0"/>
              <a:t>14-6-3</a:t>
            </a:fld>
            <a:endParaRPr kumimoji="1" lang="zh-CN" altLang="en-US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93A1E051-C4FA-934E-9C28-5B7C8506EA5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846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4" y="623504"/>
            <a:ext cx="8128599" cy="827471"/>
          </a:xfrm>
        </p:spPr>
        <p:txBody>
          <a:bodyPr/>
          <a:lstStyle>
            <a:lvl1pPr>
              <a:defRPr b="0" i="0">
                <a:latin typeface="Eurostile"/>
                <a:cs typeface="Eurostile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474" y="1450976"/>
            <a:ext cx="8128599" cy="4675188"/>
          </a:xfrm>
        </p:spPr>
        <p:txBody>
          <a:bodyPr/>
          <a:lstStyle>
            <a:lvl1pPr>
              <a:defRPr>
                <a:latin typeface="Eurostile"/>
                <a:cs typeface="Eurostile"/>
              </a:defRPr>
            </a:lvl1pPr>
            <a:lvl2pPr>
              <a:defRPr>
                <a:latin typeface="Eurostile"/>
                <a:cs typeface="Eurostile"/>
              </a:defRPr>
            </a:lvl2pPr>
            <a:lvl3pPr>
              <a:defRPr>
                <a:latin typeface="Eurostile"/>
                <a:cs typeface="Eurostile"/>
              </a:defRPr>
            </a:lvl3pPr>
            <a:lvl4pPr>
              <a:defRPr>
                <a:latin typeface="Eurostile"/>
                <a:cs typeface="Eurostile"/>
              </a:defRPr>
            </a:lvl4pPr>
            <a:lvl5pPr>
              <a:defRPr>
                <a:latin typeface="Eurostile"/>
                <a:cs typeface="Eurostile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65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(可选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4" y="134471"/>
            <a:ext cx="8128599" cy="995082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498517" y="1129553"/>
            <a:ext cx="8128555" cy="610057"/>
          </a:xfrm>
        </p:spPr>
        <p:txBody>
          <a:bodyPr vert="horz" lIns="91440" tIns="45720" rIns="91440" bIns="45720" rtlCol="0" anchor="ctr" anchorCtr="0">
            <a:noAutofit/>
          </a:bodyPr>
          <a:lstStyle>
            <a:lvl1pPr marL="0" indent="0">
              <a:buNone/>
              <a:defRPr kumimoji="0" sz="2400" b="0" i="0" u="none" strike="noStrike" kern="1200" cap="none" spc="0" normalizeH="0" baseline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Eurostile"/>
                <a:ea typeface="华文细黑"/>
                <a:cs typeface="Eurostile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8" y="1739610"/>
            <a:ext cx="3657600" cy="438655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99878" y="1739610"/>
            <a:ext cx="3657600" cy="438655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7541" y="2070847"/>
            <a:ext cx="3657600" cy="405531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99878" y="2070847"/>
            <a:ext cx="3657600" cy="405531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7541" y="1739610"/>
            <a:ext cx="3657600" cy="322729"/>
          </a:xfrm>
          <a:prstGeom prst="rect">
            <a:avLst/>
          </a:prstGeom>
          <a:solidFill>
            <a:schemeClr val="accent3"/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99878" y="1748118"/>
            <a:ext cx="3657600" cy="32272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txBody>
          <a:bodyPr tIns="0" bIns="0" anchor="ctr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项内容、顶部和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8517" y="1739610"/>
            <a:ext cx="8128556" cy="221231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13" name="Content Placeholder 2"/>
          <p:cNvSpPr>
            <a:spLocks noGrp="1"/>
          </p:cNvSpPr>
          <p:nvPr>
            <p:ph sz="half" idx="14"/>
          </p:nvPr>
        </p:nvSpPr>
        <p:spPr>
          <a:xfrm>
            <a:off x="498517" y="3951923"/>
            <a:ext cx="8128556" cy="217900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Line 9"/>
          <p:cNvSpPr>
            <a:spLocks noChangeShapeType="1"/>
          </p:cNvSpPr>
          <p:nvPr/>
        </p:nvSpPr>
        <p:spPr bwMode="auto">
          <a:xfrm>
            <a:off x="457200" y="1320735"/>
            <a:ext cx="8229600" cy="0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282575" y="774478"/>
            <a:ext cx="3451225" cy="54987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555" y="2571750"/>
            <a:ext cx="3255264" cy="1162050"/>
          </a:xfrm>
        </p:spPr>
        <p:txBody>
          <a:bodyPr anchor="b">
            <a:normAutofit/>
          </a:bodyPr>
          <a:lstStyle>
            <a:lvl1pPr algn="l">
              <a:defRPr sz="2600" b="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8775" y="774478"/>
            <a:ext cx="4597399" cy="549879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93" y="3733800"/>
            <a:ext cx="3255264" cy="2392363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/>
        </p:nvGrpSpPr>
        <p:grpSpPr>
          <a:xfrm>
            <a:off x="97685" y="117792"/>
            <a:ext cx="6148481" cy="494578"/>
            <a:chOff x="0" y="-7821"/>
            <a:chExt cx="7343775" cy="609396"/>
          </a:xfrm>
        </p:grpSpPr>
        <p:pic>
          <p:nvPicPr>
            <p:cNvPr id="7" name="Picture 11"/>
            <p:cNvPicPr>
              <a:picLocks noChangeAspect="1" noChangeArrowheads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0" y="-7821"/>
              <a:ext cx="1582737" cy="60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12"/>
            <p:cNvSpPr>
              <a:spLocks noChangeArrowheads="1"/>
            </p:cNvSpPr>
            <p:nvPr userDrawn="1"/>
          </p:nvSpPr>
          <p:spPr bwMode="auto">
            <a:xfrm>
              <a:off x="1582737" y="25092"/>
              <a:ext cx="576103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342900" indent="-342900"/>
              <a:r>
                <a:rPr lang="en-US" altLang="zh-CN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—</a:t>
              </a:r>
              <a:r>
                <a:rPr lang="zh-CN" altLang="en-US" sz="2400" b="1" dirty="0" smtClean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高级软件人才实作培训专家</a:t>
              </a:r>
              <a:r>
                <a:rPr lang="en-US" altLang="zh-CN" sz="2400" b="1" dirty="0">
                  <a:solidFill>
                    <a:srgbClr val="DF3333"/>
                  </a:solidFill>
                  <a:latin typeface="微软雅黑"/>
                  <a:ea typeface="微软雅黑"/>
                  <a:cs typeface="微软雅黑"/>
                </a:rPr>
                <a:t>!</a:t>
              </a:r>
            </a:p>
          </p:txBody>
        </p:sp>
      </p:grpSp>
      <p:pic>
        <p:nvPicPr>
          <p:cNvPr id="9" name="图片 8" descr="overview_ios_gallery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1923" y="-156667"/>
            <a:ext cx="2932515" cy="175686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4" y="623504"/>
            <a:ext cx="8128599" cy="11161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4" y="1739610"/>
            <a:ext cx="8128599" cy="43865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二级</a:t>
            </a:r>
          </a:p>
          <a:p>
            <a:pPr lvl="2"/>
            <a:r>
              <a:rPr lang="zh-CN" altLang="en-US" dirty="0" smtClean="0"/>
              <a:t>三级</a:t>
            </a:r>
          </a:p>
          <a:p>
            <a:pPr lvl="3"/>
            <a:r>
              <a:rPr lang="zh-CN" altLang="en-US" dirty="0" smtClean="0"/>
              <a:t>四级</a:t>
            </a:r>
          </a:p>
          <a:p>
            <a:pPr lvl="4"/>
            <a:r>
              <a:rPr lang="zh-CN" altLang="en-US" dirty="0" smtClean="0"/>
              <a:t>五级</a:t>
            </a:r>
            <a:endParaRPr dirty="0"/>
          </a:p>
        </p:txBody>
      </p:sp>
      <p:sp>
        <p:nvSpPr>
          <p:cNvPr id="12" name="Rectangle 5"/>
          <p:cNvSpPr txBox="1">
            <a:spLocks noChangeArrowheads="1"/>
          </p:cNvSpPr>
          <p:nvPr/>
        </p:nvSpPr>
        <p:spPr bwMode="auto">
          <a:xfrm>
            <a:off x="2995520" y="6400800"/>
            <a:ext cx="315296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457200" rtl="0" eaLnBrk="1" latinLnBrk="0" hangingPunct="1">
              <a:defRPr sz="1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zh-CN" altLang="en-US" sz="1400" b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北京传智播客教育 </a:t>
            </a:r>
            <a:r>
              <a:rPr lang="en-US" sz="14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Eurostile"/>
                <a:ea typeface="微软雅黑"/>
                <a:cs typeface="Eurostile"/>
              </a:rPr>
              <a:t>www.itcast.cn</a:t>
            </a:r>
            <a:endParaRPr lang="en-US" sz="1400" b="0" dirty="0">
              <a:solidFill>
                <a:schemeClr val="tx1">
                  <a:lumMod val="50000"/>
                  <a:lumOff val="50000"/>
                </a:schemeClr>
              </a:solidFill>
              <a:latin typeface="Eurostile"/>
              <a:ea typeface="微软雅黑"/>
              <a:cs typeface="Eurostile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b="0" kern="1200">
          <a:solidFill>
            <a:schemeClr val="accent1"/>
          </a:solidFill>
          <a:latin typeface="Eurostile"/>
          <a:ea typeface="微软雅黑"/>
          <a:cs typeface="Eurostile"/>
        </a:defRPr>
      </a:lvl1pPr>
    </p:titleStyle>
    <p:bodyStyle>
      <a:lvl1pPr marL="228600" indent="-228600" algn="l" defTabSz="914400" rtl="0" eaLnBrk="1" latinLnBrk="0" hangingPunct="1">
        <a:spcBef>
          <a:spcPts val="800"/>
        </a:spcBef>
        <a:buClr>
          <a:schemeClr val="accent1"/>
        </a:buClr>
        <a:buSzPct val="75000"/>
        <a:buFont typeface="Wingdings" pitchFamily="2" charset="2"/>
        <a:buChar char="n"/>
        <a:defRPr sz="20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1pPr>
      <a:lvl2pPr marL="4572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2pPr>
      <a:lvl3pPr marL="6858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3pPr>
      <a:lvl4pPr marL="914400" indent="-22860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4pPr>
      <a:lvl5pPr marL="1143000" indent="-228600" algn="l" defTabSz="914400" rtl="0" eaLnBrk="1" latinLnBrk="0" hangingPunct="1">
        <a:spcBef>
          <a:spcPts val="600"/>
        </a:spcBef>
        <a:buClr>
          <a:schemeClr val="accent1"/>
        </a:buClr>
        <a:buSzPct val="75000"/>
        <a:buFont typeface="Wingdings" pitchFamily="2" charset="2"/>
        <a:buChar char="n"/>
        <a:defRPr sz="1800" kern="1200">
          <a:solidFill>
            <a:schemeClr val="tx1">
              <a:lumMod val="65000"/>
              <a:lumOff val="35000"/>
            </a:schemeClr>
          </a:solidFill>
          <a:latin typeface="Eurostile"/>
          <a:ea typeface="华文细黑"/>
          <a:cs typeface="Eurostile"/>
        </a:defRPr>
      </a:lvl5pPr>
      <a:lvl6pPr marL="1377950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6pPr>
      <a:lvl7pPr marL="1603375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7pPr>
      <a:lvl8pPr marL="1830388" indent="-228600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75000"/>
        <a:buFont typeface="Wingdings" pitchFamily="2" charset="2"/>
        <a:buChar char=""/>
        <a:defRPr lang="en-US" sz="1800" kern="1200" baseline="0" dirty="0" smtClean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8pPr>
      <a:lvl9pPr marL="2057400" indent="-228600" algn="l" defTabSz="914400" rtl="0" eaLnBrk="1" latinLnBrk="0" hangingPunct="1">
        <a:spcBef>
          <a:spcPct val="20000"/>
        </a:spcBef>
        <a:buClr>
          <a:schemeClr val="accent1"/>
        </a:buClr>
        <a:buSzPct val="75000"/>
        <a:buFont typeface="Wingdings" pitchFamily="2" charset="2"/>
        <a:buChar char=""/>
        <a:defRPr lang="en-US" sz="1800" kern="1200" baseline="0" dirty="0">
          <a:solidFill>
            <a:schemeClr val="tx1">
              <a:lumMod val="65000"/>
              <a:lumOff val="35000"/>
            </a:schemeClr>
          </a:solidFill>
          <a:latin typeface="Eurostile"/>
          <a:ea typeface="微软雅黑"/>
          <a:cs typeface="Eurostile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kstenerud/iOS-Universal-Framework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/>
              <a:t>静态库</a:t>
            </a:r>
            <a:endParaRPr kumimoji="1"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iOS</a:t>
            </a:r>
            <a:r>
              <a:rPr kumimoji="1" lang="zh-CN" altLang="en-US" dirty="0" smtClean="0"/>
              <a:t>学院</a:t>
            </a:r>
            <a:endParaRPr kumimoji="1" lang="en-US" altLang="zh-CN" dirty="0" smtClean="0"/>
          </a:p>
          <a:p>
            <a:r>
              <a:rPr kumimoji="1" lang="zh-CN" altLang="en-US" dirty="0"/>
              <a:t>李明杰</a:t>
            </a:r>
          </a:p>
        </p:txBody>
      </p:sp>
    </p:spTree>
    <p:extLst>
      <p:ext uri="{BB962C8B-B14F-4D97-AF65-F5344CB8AC3E}">
        <p14:creationId xmlns:p14="http://schemas.microsoft.com/office/powerpoint/2010/main" val="390249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制作.a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360562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右击“</a:t>
            </a:r>
            <a:r>
              <a:rPr lang="en-US" altLang="zh-CN" sz="1800"/>
              <a:t>Show</a:t>
            </a:r>
            <a:r>
              <a:rPr lang="zh-CN" altLang="en-US" sz="1800"/>
              <a:t> </a:t>
            </a:r>
            <a:r>
              <a:rPr lang="en-US" altLang="zh-CN" sz="1800"/>
              <a:t>In</a:t>
            </a:r>
            <a:r>
              <a:rPr lang="zh-CN" altLang="en-US" sz="1800"/>
              <a:t> </a:t>
            </a:r>
            <a:r>
              <a:rPr lang="en-US" altLang="zh-CN" sz="1800"/>
              <a:t>Finder</a:t>
            </a:r>
            <a:r>
              <a:rPr lang="zh-CN" altLang="en-US" sz="1800"/>
              <a:t>”，查看制作好的</a:t>
            </a:r>
            <a:r>
              <a:rPr lang="en-US" altLang="zh-CN" sz="1800"/>
              <a:t>.a</a:t>
            </a:r>
            <a:r>
              <a:rPr lang="zh-CN" altLang="en-US" sz="1800"/>
              <a:t>文件</a:t>
            </a:r>
            <a:endParaRPr lang="en-US" altLang="zh-CN" sz="1800"/>
          </a:p>
        </p:txBody>
      </p:sp>
      <p:pic>
        <p:nvPicPr>
          <p:cNvPr id="4" name="图片 3" descr="QQ20140602-9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41" y="1926304"/>
            <a:ext cx="4851400" cy="15367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6" name="图片 5" descr="QQ20140602-11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759" y="1926304"/>
            <a:ext cx="3429000" cy="28194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457200" y="4994578"/>
            <a:ext cx="8229600" cy="14549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spcBef>
                <a:spcPts val="8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9pPr>
          </a:lstStyle>
          <a:p>
            <a:pPr>
              <a:buFont typeface="Wingdings" charset="2"/>
              <a:buChar char="n"/>
            </a:pPr>
            <a:r>
              <a:rPr lang="en-US" altLang="zh-CN" sz="1800"/>
              <a:t>Debug-iphoneos</a:t>
            </a:r>
            <a:r>
              <a:rPr lang="zh-CN" altLang="en-US" sz="1800"/>
              <a:t>文件夹里面的东西是用在真机上的</a:t>
            </a:r>
            <a:endParaRPr lang="en-US" altLang="zh-CN" sz="1800"/>
          </a:p>
          <a:p>
            <a:pPr>
              <a:buFont typeface="Wingdings" charset="2"/>
              <a:buChar char="n"/>
            </a:pPr>
            <a:r>
              <a:rPr lang="en-US" altLang="zh-CN" sz="1800"/>
              <a:t>Debug-iphonesimulator</a:t>
            </a:r>
            <a:r>
              <a:rPr lang="zh-CN" altLang="en-US" sz="1800"/>
              <a:t>文件夹里面的东西是用在模拟器上的</a:t>
            </a:r>
            <a:endParaRPr lang="en-US" altLang="zh-CN" sz="1800"/>
          </a:p>
          <a:p>
            <a:pPr>
              <a:buFont typeface="Wingdings" charset="2"/>
              <a:buChar char="n"/>
            </a:pPr>
            <a:endParaRPr lang="en-US" altLang="zh-CN" sz="1800"/>
          </a:p>
          <a:p>
            <a:pPr>
              <a:buFont typeface="Wingdings" charset="2"/>
              <a:buChar char="n"/>
            </a:pPr>
            <a:r>
              <a:rPr lang="zh-CN" altLang="en-US" sz="1800"/>
              <a:t>如果</a:t>
            </a:r>
            <a:r>
              <a:rPr lang="en-US" altLang="zh-CN" sz="1800"/>
              <a:t>Scheme</a:t>
            </a:r>
            <a:r>
              <a:rPr lang="zh-CN" altLang="en-US" sz="1800"/>
              <a:t>是</a:t>
            </a:r>
            <a:r>
              <a:rPr lang="en-US" altLang="zh-CN" sz="1800"/>
              <a:t>Release</a:t>
            </a:r>
            <a:r>
              <a:rPr lang="zh-CN" altLang="en-US" sz="1800"/>
              <a:t>模式，生成的文件夹就以</a:t>
            </a:r>
            <a:r>
              <a:rPr lang="en-US" altLang="zh-CN" sz="1800"/>
              <a:t>Release</a:t>
            </a:r>
            <a:r>
              <a:rPr lang="zh-CN" altLang="en-US" sz="1800"/>
              <a:t>开头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65101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.</a:t>
            </a:r>
            <a:r>
              <a:rPr kumimoji="1" lang="zh-CN" altLang="en-US"/>
              <a:t>a的制作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360562"/>
            <a:ext cx="8229600" cy="494630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如果想让一个</a:t>
            </a:r>
            <a:r>
              <a:rPr lang="en-US" altLang="zh-CN" sz="1800"/>
              <a:t>.a</a:t>
            </a:r>
            <a:r>
              <a:rPr lang="zh-CN" altLang="en-US" sz="1800"/>
              <a:t>文件能同时用在真机和模拟器上，需要进行合并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在终端输入指令</a:t>
            </a:r>
            <a:endParaRPr lang="en-US" altLang="zh-CN" sz="1800"/>
          </a:p>
          <a:p>
            <a:pPr marL="0" indent="0">
              <a:buNone/>
            </a:pPr>
            <a:r>
              <a:rPr lang="en-US" altLang="zh-CN" sz="1800">
                <a:solidFill>
                  <a:srgbClr val="0000FF"/>
                </a:solidFill>
              </a:rPr>
              <a:t>lipo -create </a:t>
            </a:r>
            <a:r>
              <a:rPr lang="en-US" altLang="zh-CN" sz="1800">
                <a:solidFill>
                  <a:srgbClr val="FF0000"/>
                </a:solidFill>
              </a:rPr>
              <a:t>Debug-iphoneos/libMJRefresh.a</a:t>
            </a:r>
            <a:r>
              <a:rPr lang="en-US" altLang="zh-CN" sz="1800"/>
              <a:t> </a:t>
            </a:r>
            <a:r>
              <a:rPr lang="en-US" altLang="zh-CN" sz="1800">
                <a:solidFill>
                  <a:srgbClr val="660066"/>
                </a:solidFill>
              </a:rPr>
              <a:t>Debug-iphonesimulator/libMJRefresh.a </a:t>
            </a:r>
            <a:r>
              <a:rPr lang="en-US" altLang="zh-CN" sz="1800">
                <a:solidFill>
                  <a:srgbClr val="0000FF"/>
                </a:solidFill>
              </a:rPr>
              <a:t>-output </a:t>
            </a:r>
            <a:r>
              <a:rPr lang="en-US" altLang="zh-CN" sz="1800">
                <a:solidFill>
                  <a:srgbClr val="008000"/>
                </a:solidFill>
              </a:rPr>
              <a:t>libMJRefresh.a</a:t>
            </a:r>
          </a:p>
          <a:p>
            <a:pPr>
              <a:buFont typeface="Wingdings" charset="2"/>
              <a:buChar char="ü"/>
            </a:pPr>
            <a:r>
              <a:rPr lang="zh-CN" altLang="en-US" sz="1800"/>
              <a:t>蓝色部分是固定指令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N" altLang="en-US" sz="1800"/>
              <a:t>红色、紫色是真机和模拟器</a:t>
            </a:r>
            <a:r>
              <a:rPr lang="en-US" altLang="zh-CN" sz="1800"/>
              <a:t>.a</a:t>
            </a:r>
            <a:r>
              <a:rPr lang="zh-CN" altLang="en-US" sz="1800"/>
              <a:t>文件的路径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N" altLang="en-US" sz="1800"/>
              <a:t>绿色是所合成</a:t>
            </a:r>
            <a:r>
              <a:rPr lang="en-US" altLang="zh-CN" sz="1800"/>
              <a:t>.a</a:t>
            </a:r>
            <a:r>
              <a:rPr lang="zh-CN" altLang="en-US" sz="1800"/>
              <a:t>文件的路径</a:t>
            </a:r>
            <a:endParaRPr lang="en-US" altLang="zh-CN" sz="1800"/>
          </a:p>
          <a:p>
            <a:pPr>
              <a:buFont typeface="Wingdings" charset="2"/>
              <a:buChar char="ü"/>
            </a:pPr>
            <a:endParaRPr lang="en-US" altLang="zh-CN" sz="1800"/>
          </a:p>
          <a:p>
            <a:pPr>
              <a:buFont typeface="Wingdings" charset="2"/>
              <a:buChar char="n"/>
            </a:pPr>
            <a:r>
              <a:rPr lang="zh-CN" altLang="en-US" sz="1800"/>
              <a:t>.</a:t>
            </a:r>
            <a:r>
              <a:rPr lang="en-US" altLang="zh-CN" sz="1800"/>
              <a:t>a</a:t>
            </a:r>
            <a:r>
              <a:rPr lang="zh-CN" altLang="en-US" sz="1800"/>
              <a:t>文件的体积（一般情况下）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真机用的</a:t>
            </a:r>
            <a:r>
              <a:rPr lang="en-US" altLang="zh-CN" sz="1800"/>
              <a:t>.a</a:t>
            </a:r>
            <a:r>
              <a:rPr lang="zh-CN" altLang="en-US" sz="1800"/>
              <a:t> </a:t>
            </a:r>
            <a:r>
              <a:rPr lang="en-US" altLang="zh-CN" sz="1800"/>
              <a:t>&gt;</a:t>
            </a:r>
            <a:r>
              <a:rPr lang="zh-CN" altLang="en-US" sz="1800"/>
              <a:t> 模拟器用的</a:t>
            </a:r>
            <a:r>
              <a:rPr lang="en-US" altLang="zh-CN" sz="1800"/>
              <a:t>.a</a:t>
            </a:r>
          </a:p>
          <a:p>
            <a:pPr>
              <a:buFont typeface="Wingdings" charset="2"/>
              <a:buChar char="p"/>
            </a:pPr>
            <a:r>
              <a:rPr lang="zh-CN" altLang="en-US" sz="1800"/>
              <a:t>所合成</a:t>
            </a:r>
            <a:r>
              <a:rPr lang="en-US" altLang="zh-CN" sz="1800"/>
              <a:t>.a</a:t>
            </a:r>
            <a:r>
              <a:rPr lang="zh-CN" altLang="en-US" sz="1800"/>
              <a:t> </a:t>
            </a:r>
            <a:r>
              <a:rPr lang="en-US" altLang="zh-CN" sz="1800"/>
              <a:t>==</a:t>
            </a:r>
            <a:r>
              <a:rPr lang="zh-CN" altLang="en-US" sz="1800"/>
              <a:t> 真机用的</a:t>
            </a:r>
            <a:r>
              <a:rPr lang="en-US" altLang="zh-CN" sz="1800"/>
              <a:t>.a</a:t>
            </a:r>
            <a:r>
              <a:rPr lang="zh-CN" altLang="en-US" sz="1800"/>
              <a:t> </a:t>
            </a:r>
            <a:r>
              <a:rPr lang="en-US" altLang="zh-CN" sz="1800"/>
              <a:t>+</a:t>
            </a:r>
            <a:r>
              <a:rPr lang="zh-CN" altLang="en-US" sz="1800"/>
              <a:t> 模拟器用的</a:t>
            </a:r>
            <a:r>
              <a:rPr lang="en-US" altLang="zh-CN" sz="1800"/>
              <a:t>.a</a:t>
            </a:r>
          </a:p>
          <a:p>
            <a:pPr>
              <a:buFont typeface="Wingdings" charset="2"/>
              <a:buChar char="p"/>
            </a:pPr>
            <a:endParaRPr lang="en-US" altLang="zh-CN" sz="1800"/>
          </a:p>
          <a:p>
            <a:r>
              <a:rPr lang="zh-CN" altLang="en-US" sz="1800"/>
              <a:t>通过</a:t>
            </a:r>
            <a:r>
              <a:rPr lang="en-US" altLang="zh-CN" sz="1800">
                <a:solidFill>
                  <a:srgbClr val="0000FF"/>
                </a:solidFill>
              </a:rPr>
              <a:t>lipo</a:t>
            </a:r>
            <a:r>
              <a:rPr lang="zh-CN" altLang="en-US" sz="1800">
                <a:solidFill>
                  <a:srgbClr val="0000FF"/>
                </a:solidFill>
              </a:rPr>
              <a:t> </a:t>
            </a:r>
            <a:r>
              <a:rPr lang="en-US" altLang="zh-CN" sz="1800">
                <a:solidFill>
                  <a:srgbClr val="0000FF"/>
                </a:solidFill>
              </a:rPr>
              <a:t>–info</a:t>
            </a:r>
            <a:r>
              <a:rPr lang="zh-CN" altLang="en-US" sz="1800">
                <a:solidFill>
                  <a:srgbClr val="0000FF"/>
                </a:solidFill>
              </a:rPr>
              <a:t> </a:t>
            </a:r>
            <a:r>
              <a:rPr lang="en-US" altLang="zh-CN" sz="1800">
                <a:solidFill>
                  <a:srgbClr val="008000"/>
                </a:solidFill>
              </a:rPr>
              <a:t>libMJRefresh.a</a:t>
            </a:r>
            <a:r>
              <a:rPr lang="zh-CN" altLang="en-US" sz="1800"/>
              <a:t>可以查看 </a:t>
            </a:r>
            <a:r>
              <a:rPr lang="en-US" altLang="zh-CN" sz="1800"/>
              <a:t>.a</a:t>
            </a:r>
            <a:r>
              <a:rPr lang="zh-CN" altLang="en-US" sz="1800"/>
              <a:t> 的类型（模拟器还是真机）</a:t>
            </a:r>
            <a:endParaRPr lang="en-US" altLang="zh-CN" sz="1800"/>
          </a:p>
          <a:p>
            <a:pPr marL="0" indent="0">
              <a:buNone/>
            </a:pPr>
            <a:endParaRPr lang="en-US" altLang="zh-CN" sz="180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01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</a:t>
            </a:r>
            <a:r>
              <a:rPr kumimoji="1" lang="en-US" altLang="zh-CN" dirty="0"/>
              <a:t>.a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360562"/>
            <a:ext cx="8229600" cy="4946301"/>
          </a:xfrm>
        </p:spPr>
        <p:txBody>
          <a:bodyPr>
            <a:normAutofit/>
          </a:bodyPr>
          <a:lstStyle/>
          <a:p>
            <a:r>
              <a:rPr lang="zh-CN" altLang="en-US" sz="1800"/>
              <a:t>如何使用</a:t>
            </a:r>
            <a:r>
              <a:rPr lang="en-US" altLang="zh-CN" sz="1800"/>
              <a:t>.a</a:t>
            </a:r>
          </a:p>
          <a:p>
            <a:pPr>
              <a:buFont typeface="Wingdings" charset="2"/>
              <a:buChar char="p"/>
            </a:pPr>
            <a:r>
              <a:rPr lang="zh-CN" altLang="en-US" sz="1800"/>
              <a:t>直接将</a:t>
            </a:r>
            <a:r>
              <a:rPr lang="en-US" altLang="zh-CN" sz="1800"/>
              <a:t>.a</a:t>
            </a:r>
            <a:r>
              <a:rPr lang="zh-CN" altLang="en-US" sz="1800"/>
              <a:t>、</a:t>
            </a:r>
            <a:r>
              <a:rPr lang="en-US" altLang="zh-CN" sz="1800"/>
              <a:t>.h</a:t>
            </a:r>
            <a:r>
              <a:rPr lang="zh-CN" altLang="en-US" sz="1800"/>
              <a:t>、资源文件拖拽到其他项目中即可</a:t>
            </a:r>
            <a:endParaRPr lang="en-US" altLang="zh-CN" sz="1800"/>
          </a:p>
        </p:txBody>
      </p:sp>
      <p:pic>
        <p:nvPicPr>
          <p:cNvPr id="3" name="图片 2" descr="QQ20140602-1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460365"/>
            <a:ext cx="3200400" cy="2336800"/>
          </a:xfrm>
          <a:prstGeom prst="rect">
            <a:avLst/>
          </a:prstGeom>
        </p:spPr>
      </p:pic>
      <p:pic>
        <p:nvPicPr>
          <p:cNvPr id="4" name="图片 3" descr="QQ20140602-2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5650" y="3003228"/>
            <a:ext cx="23749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67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手工制作.framework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选择</a:t>
            </a:r>
            <a:r>
              <a:rPr lang="zh-CN" altLang="zh-CN" sz="1800"/>
              <a:t>“</a:t>
            </a:r>
            <a:r>
              <a:rPr lang="en-US" altLang="zh-CN" sz="1800"/>
              <a:t>OS</a:t>
            </a:r>
            <a:r>
              <a:rPr lang="zh-CN" altLang="en-US" sz="1800"/>
              <a:t> </a:t>
            </a:r>
            <a:r>
              <a:rPr lang="en-US" altLang="zh-CN" sz="1800"/>
              <a:t>X</a:t>
            </a:r>
            <a:r>
              <a:rPr lang="zh-CN" altLang="en-US" sz="1800"/>
              <a:t>”</a:t>
            </a:r>
            <a:r>
              <a:rPr lang="en-US" altLang="zh-CN" sz="1800"/>
              <a:t>-</a:t>
            </a:r>
            <a:r>
              <a:rPr lang="zh-CN" altLang="en-US" sz="1800"/>
              <a:t>“</a:t>
            </a:r>
            <a:r>
              <a:rPr lang="en-US" altLang="zh-CN" sz="1800"/>
              <a:t>Framework</a:t>
            </a:r>
            <a:r>
              <a:rPr lang="zh-CN" altLang="en-US" sz="1800"/>
              <a:t> </a:t>
            </a:r>
            <a:r>
              <a:rPr lang="en-US" altLang="zh-CN" sz="1800"/>
              <a:t>&amp;</a:t>
            </a:r>
            <a:r>
              <a:rPr lang="zh-CN" altLang="en-US" sz="1800"/>
              <a:t> </a:t>
            </a:r>
            <a:r>
              <a:rPr lang="en-US" altLang="zh-CN" sz="1800"/>
              <a:t>Library</a:t>
            </a:r>
            <a:r>
              <a:rPr lang="zh-CN" altLang="en-US" sz="1800"/>
              <a:t>”</a:t>
            </a:r>
            <a:r>
              <a:rPr lang="en-US" altLang="zh-CN" sz="1800"/>
              <a:t>-</a:t>
            </a:r>
            <a:r>
              <a:rPr lang="zh-CN" altLang="en-US" sz="1800"/>
              <a:t>“</a:t>
            </a:r>
            <a:r>
              <a:rPr lang="en-US" altLang="zh-CN" sz="1800"/>
              <a:t>Bundle</a:t>
            </a:r>
            <a:r>
              <a:rPr lang="zh-CN" altLang="en-US" sz="1800"/>
              <a:t>”</a:t>
            </a:r>
            <a:endParaRPr lang="en-US" altLang="zh-CN" sz="1800"/>
          </a:p>
        </p:txBody>
      </p:sp>
      <p:pic>
        <p:nvPicPr>
          <p:cNvPr id="4" name="图片 3" descr="QQ20140602-2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09" y="2296388"/>
            <a:ext cx="70104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84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手工制作.framework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输入静态库名称</a:t>
            </a:r>
            <a:endParaRPr lang="en-US" altLang="zh-CN" sz="1800"/>
          </a:p>
        </p:txBody>
      </p:sp>
      <p:pic>
        <p:nvPicPr>
          <p:cNvPr id="5" name="图片 4" descr="QQ20140602-4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107" y="2127473"/>
            <a:ext cx="5311628" cy="293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5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手工制作.framework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刚才是基于</a:t>
            </a:r>
            <a:r>
              <a:rPr lang="en-US" altLang="zh-CN" sz="1800"/>
              <a:t>OS</a:t>
            </a:r>
            <a:r>
              <a:rPr lang="zh-CN" altLang="en-US" sz="1800"/>
              <a:t> </a:t>
            </a:r>
            <a:r>
              <a:rPr lang="en-US" altLang="zh-CN" sz="1800"/>
              <a:t>X</a:t>
            </a:r>
            <a:r>
              <a:rPr lang="zh-CN" altLang="en-US" sz="1800"/>
              <a:t>创建的工程，所以得修改项目环境为</a:t>
            </a:r>
            <a:r>
              <a:rPr lang="en-US" altLang="zh-CN" sz="1800"/>
              <a:t>iOS</a:t>
            </a:r>
            <a:r>
              <a:rPr lang="zh-CN" altLang="en-US" sz="1800"/>
              <a:t>的</a:t>
            </a:r>
            <a:endParaRPr lang="en-US" altLang="zh-CN" sz="1800"/>
          </a:p>
        </p:txBody>
      </p:sp>
      <p:pic>
        <p:nvPicPr>
          <p:cNvPr id="5" name="图片 4" descr="QQ20140602-5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2066516"/>
            <a:ext cx="86487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38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手工制作.framework</a:t>
            </a:r>
            <a:endParaRPr kumimoji="1"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修改</a:t>
            </a:r>
            <a:r>
              <a:rPr lang="en-US" altLang="zh-CN" sz="1800"/>
              <a:t>Linking</a:t>
            </a:r>
          </a:p>
        </p:txBody>
      </p:sp>
      <p:pic>
        <p:nvPicPr>
          <p:cNvPr id="3" name="图片 2" descr="屏幕快照 2014-06-03 上午11.45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38" y="2128150"/>
            <a:ext cx="69088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34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手工制作.framework</a:t>
            </a:r>
            <a:endParaRPr kumimoji="1"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修改</a:t>
            </a:r>
            <a:r>
              <a:rPr lang="en-US" altLang="zh-CN" sz="1800"/>
              <a:t>Packaging</a:t>
            </a:r>
          </a:p>
        </p:txBody>
      </p:sp>
      <p:pic>
        <p:nvPicPr>
          <p:cNvPr id="6" name="图片 5" descr="QQ20140602-9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455" y="1926304"/>
            <a:ext cx="5638800" cy="1778000"/>
          </a:xfrm>
          <a:prstGeom prst="rect">
            <a:avLst/>
          </a:prstGeom>
        </p:spPr>
      </p:pic>
      <p:pic>
        <p:nvPicPr>
          <p:cNvPr id="9" name="图片 8" descr="QQ20140602-10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2980" y="4362607"/>
            <a:ext cx="52070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593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手工制作.framework</a:t>
            </a:r>
            <a:endParaRPr kumimoji="1"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修改</a:t>
            </a:r>
            <a:r>
              <a:rPr lang="en-US" altLang="zh-CN" sz="1800"/>
              <a:t>Info.plist</a:t>
            </a:r>
          </a:p>
        </p:txBody>
      </p:sp>
      <p:pic>
        <p:nvPicPr>
          <p:cNvPr id="3" name="图片 2" descr="QQ20140602-7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2222500"/>
            <a:ext cx="65913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62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手工制作.framework</a:t>
            </a:r>
            <a:endParaRPr kumimoji="1"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注释掉</a:t>
            </a:r>
            <a:r>
              <a:rPr lang="en-US" altLang="zh-CN" sz="1800"/>
              <a:t>pch</a:t>
            </a:r>
            <a:r>
              <a:rPr lang="zh-CN" altLang="en-US" sz="1800"/>
              <a:t>文件的内容</a:t>
            </a:r>
            <a:endParaRPr lang="en-US" altLang="zh-CN" sz="1800"/>
          </a:p>
        </p:txBody>
      </p:sp>
      <p:pic>
        <p:nvPicPr>
          <p:cNvPr id="4" name="图片 3" descr="QQ20140602-8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2332241"/>
            <a:ext cx="64897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85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03191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en-US" altLang="en-US" sz="1800"/>
              <a:t>什么是库？</a:t>
            </a:r>
          </a:p>
          <a:p>
            <a:pPr>
              <a:buFont typeface="Wingdings" charset="2"/>
              <a:buChar char="p"/>
            </a:pPr>
            <a:r>
              <a:rPr lang="zh-CN" altLang="en-US" sz="1800"/>
              <a:t>库是程序代码的集合，是共享程序代码的一种方式</a:t>
            </a:r>
            <a:endParaRPr lang="en-US" altLang="zh-CN" sz="1800"/>
          </a:p>
          <a:p>
            <a:pPr>
              <a:buFont typeface="Wingdings" charset="2"/>
              <a:buChar char="p"/>
            </a:pPr>
            <a:endParaRPr lang="en-US" altLang="zh-CN" sz="1800"/>
          </a:p>
          <a:p>
            <a:pPr>
              <a:buFont typeface="Wingdings" charset="2"/>
              <a:buChar char="n"/>
            </a:pPr>
            <a:r>
              <a:rPr lang="zh-CN" altLang="en-US" sz="1800"/>
              <a:t>根据源代码的公开情况，库可以分为</a:t>
            </a:r>
            <a:r>
              <a:rPr lang="en-US" altLang="zh-CN" sz="1800"/>
              <a:t>2</a:t>
            </a:r>
            <a:r>
              <a:rPr lang="zh-CN" altLang="en-US" sz="1800"/>
              <a:t>种类型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开源库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N" altLang="en-US" sz="1800"/>
              <a:t>公开源代码，能看到具体实现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N" altLang="en-US" sz="1800"/>
              <a:t>比如</a:t>
            </a:r>
            <a:r>
              <a:rPr lang="en-US" altLang="zh-CN" sz="1800"/>
              <a:t>SDWebImage</a:t>
            </a:r>
            <a:r>
              <a:rPr lang="zh-CN" altLang="en-US" sz="1800"/>
              <a:t>、</a:t>
            </a:r>
            <a:r>
              <a:rPr lang="en-US" altLang="zh-CN" sz="1800"/>
              <a:t>AFNetworking</a:t>
            </a:r>
          </a:p>
          <a:p>
            <a:pPr marL="0" indent="0">
              <a:buNone/>
            </a:pP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闭源库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N" altLang="en-US" sz="1800"/>
              <a:t>不公开源代码，是经过编译后的二进制文件，看不到具体实现</a:t>
            </a:r>
            <a:endParaRPr lang="en-US" altLang="zh-CN" sz="1800"/>
          </a:p>
          <a:p>
            <a:pPr>
              <a:buFont typeface="Wingdings" charset="2"/>
              <a:buChar char="ü"/>
            </a:pPr>
            <a:r>
              <a:rPr lang="zh-CN" altLang="en-US" sz="1800"/>
              <a:t>主要分为：静态库</a:t>
            </a:r>
            <a:r>
              <a:rPr lang="zh-CN" altLang="zh-CN" sz="1800"/>
              <a:t>、</a:t>
            </a:r>
            <a:r>
              <a:rPr lang="zh-CN" altLang="en-US" sz="1800"/>
              <a:t>动态库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91727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手工制作.framework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添加库需要包含的源代码</a:t>
            </a:r>
            <a:endParaRPr lang="en-US" altLang="zh-CN" sz="1800"/>
          </a:p>
        </p:txBody>
      </p:sp>
      <p:pic>
        <p:nvPicPr>
          <p:cNvPr id="3" name="图片 2" descr="QQ20140602-11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16" y="1926304"/>
            <a:ext cx="5505608" cy="1626657"/>
          </a:xfrm>
          <a:prstGeom prst="rect">
            <a:avLst/>
          </a:prstGeom>
        </p:spPr>
      </p:pic>
      <p:pic>
        <p:nvPicPr>
          <p:cNvPr id="6" name="图片 5" descr="QQ20140602-12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168" y="1450975"/>
            <a:ext cx="31369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731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手工制作.framework</a:t>
            </a:r>
            <a:endParaRPr kumimoji="1"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添加需要暴露出来的 </a:t>
            </a:r>
            <a:r>
              <a:rPr lang="en-US" altLang="zh-CN" sz="1800"/>
              <a:t>.h</a:t>
            </a:r>
            <a:r>
              <a:rPr lang="zh-CN" altLang="en-US" sz="1800"/>
              <a:t> 文件</a:t>
            </a:r>
            <a:endParaRPr lang="en-US" altLang="zh-CN" sz="1800"/>
          </a:p>
        </p:txBody>
      </p:sp>
      <p:pic>
        <p:nvPicPr>
          <p:cNvPr id="3" name="图片 2" descr="QQ20140602-16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9228"/>
            <a:ext cx="6413500" cy="26797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图片 4" descr="QQ20140602-17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74" y="4634542"/>
            <a:ext cx="3197657" cy="182552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73505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手工制作.framework</a:t>
            </a:r>
            <a:endParaRPr kumimoji="1"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添加需要暴露出来的 </a:t>
            </a:r>
            <a:r>
              <a:rPr lang="en-US" altLang="zh-CN" sz="1800"/>
              <a:t>.h</a:t>
            </a:r>
            <a:r>
              <a:rPr lang="zh-CN" altLang="en-US" sz="1800"/>
              <a:t> 文件，并且放到</a:t>
            </a:r>
            <a:r>
              <a:rPr lang="en-US" altLang="zh-CN" sz="1800"/>
              <a:t>Public</a:t>
            </a:r>
            <a:r>
              <a:rPr lang="zh-CN" altLang="en-US" sz="1800"/>
              <a:t>下面</a:t>
            </a:r>
            <a:endParaRPr lang="en-US" altLang="zh-CN" sz="1800"/>
          </a:p>
        </p:txBody>
      </p:sp>
      <p:pic>
        <p:nvPicPr>
          <p:cNvPr id="4" name="图片 3" descr="QQ20140602-18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23" y="1806472"/>
            <a:ext cx="3990268" cy="4588808"/>
          </a:xfrm>
          <a:prstGeom prst="rect">
            <a:avLst/>
          </a:prstGeom>
        </p:spPr>
      </p:pic>
      <p:pic>
        <p:nvPicPr>
          <p:cNvPr id="7" name="图片 6" descr="QQ20140602-19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678" y="1926304"/>
            <a:ext cx="4424370" cy="2286069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图片 8" descr="QQ20140602-20@2x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678" y="4371909"/>
            <a:ext cx="3039676" cy="2023371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46346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手工制作.framework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2977190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接下来的步骤跟 </a:t>
            </a:r>
            <a:r>
              <a:rPr lang="en-US" altLang="zh-CN" sz="1800"/>
              <a:t>.a</a:t>
            </a:r>
            <a:r>
              <a:rPr lang="zh-CN" altLang="en-US" sz="1800"/>
              <a:t> 是一样的，分别选择真机和模拟器，</a:t>
            </a:r>
            <a:r>
              <a:rPr lang="en-US" altLang="zh-CN" sz="1800"/>
              <a:t>Command+B</a:t>
            </a:r>
          </a:p>
          <a:p>
            <a:pPr>
              <a:buFont typeface="Wingdings" charset="2"/>
              <a:buChar char="n"/>
            </a:pPr>
            <a:r>
              <a:rPr kumimoji="1" lang="zh-CN" altLang="en-US" sz="1800"/>
              <a:t>真机和模拟器下的 .framework 也是分开使用的</a:t>
            </a:r>
            <a:endParaRPr kumimoji="1" lang="en-US" altLang="zh-CN" sz="1800"/>
          </a:p>
          <a:p>
            <a:pPr>
              <a:buFont typeface="Wingdings" charset="2"/>
              <a:buChar char="n"/>
            </a:pPr>
            <a:endParaRPr kumimoji="1" lang="en-US" altLang="zh-CN" sz="1800"/>
          </a:p>
          <a:p>
            <a:pPr>
              <a:buFont typeface="Wingdings" charset="2"/>
              <a:buChar char="n"/>
            </a:pPr>
            <a:r>
              <a:rPr kumimoji="1" lang="zh-CN" altLang="en-US" sz="1800"/>
              <a:t>生成的</a:t>
            </a:r>
            <a:r>
              <a:rPr kumimoji="1" lang="en-US" altLang="zh-CN" sz="1800"/>
              <a:t>framework</a:t>
            </a:r>
            <a:r>
              <a:rPr kumimoji="1" lang="zh-CN" altLang="en-US" sz="1800"/>
              <a:t>在</a:t>
            </a:r>
            <a:r>
              <a:rPr kumimoji="1" lang="en-US" altLang="zh-CN" sz="1800"/>
              <a:t>Xcode</a:t>
            </a:r>
            <a:r>
              <a:rPr kumimoji="1" lang="zh-CN" altLang="en-US" sz="1800"/>
              <a:t>的缓存文件夹中</a:t>
            </a:r>
            <a:endParaRPr kumimoji="1" lang="en-US" altLang="zh-CN" sz="1800"/>
          </a:p>
          <a:p>
            <a:pPr marL="0" indent="0">
              <a:buNone/>
            </a:pPr>
            <a:r>
              <a:rPr kumimoji="1" lang="en-US" altLang="zh-CN" sz="1800"/>
              <a:t>/Users/</a:t>
            </a:r>
            <a:r>
              <a:rPr kumimoji="1" lang="zh-CN" altLang="en-US" sz="1800"/>
              <a:t>用户名</a:t>
            </a:r>
            <a:r>
              <a:rPr kumimoji="1" lang="en-US" altLang="zh-CN" sz="1800"/>
              <a:t>/Library/Developer/Xcode/DerivedData/</a:t>
            </a:r>
            <a:r>
              <a:rPr kumimoji="1" lang="zh-CN" altLang="en-US" sz="1800"/>
              <a:t>项目名</a:t>
            </a:r>
            <a:r>
              <a:rPr kumimoji="1" lang="en-US" altLang="zh-CN" sz="1800"/>
              <a:t>/Products</a:t>
            </a:r>
          </a:p>
          <a:p>
            <a:pPr>
              <a:buFont typeface="Wingdings" charset="2"/>
              <a:buChar char="n"/>
            </a:pPr>
            <a:endParaRPr kumimoji="1" lang="en-US" altLang="zh-CN" sz="1800"/>
          </a:p>
          <a:p>
            <a:pPr>
              <a:buFont typeface="Wingdings" charset="2"/>
              <a:buChar char="n"/>
            </a:pPr>
            <a:r>
              <a:rPr kumimoji="1" lang="zh-CN" altLang="en-US" sz="1800"/>
              <a:t>可以在终端下使用</a:t>
            </a:r>
            <a:r>
              <a:rPr kumimoji="1" lang="en-US" altLang="zh-CN" sz="1800">
                <a:solidFill>
                  <a:srgbClr val="0000FF"/>
                </a:solidFill>
              </a:rPr>
              <a:t>lipo</a:t>
            </a:r>
            <a:r>
              <a:rPr kumimoji="1" lang="zh-CN" altLang="en-US" sz="1800"/>
              <a:t>指令合并 </a:t>
            </a:r>
            <a:r>
              <a:rPr kumimoji="1" lang="en-US" altLang="zh-CN" sz="1800"/>
              <a:t>.framework,</a:t>
            </a:r>
            <a:r>
              <a:rPr kumimoji="1" lang="zh-CN" altLang="en-US" sz="1800"/>
              <a:t> 需要合并的是</a:t>
            </a:r>
            <a:r>
              <a:rPr kumimoji="1" lang="en-US" altLang="zh-CN" sz="1800"/>
              <a:t>framework</a:t>
            </a:r>
            <a:r>
              <a:rPr kumimoji="1" lang="zh-CN" altLang="en-US" sz="1800"/>
              <a:t>里面的某个文件</a:t>
            </a:r>
            <a:endParaRPr lang="en-US" altLang="zh-CN" sz="1800"/>
          </a:p>
        </p:txBody>
      </p:sp>
      <p:pic>
        <p:nvPicPr>
          <p:cNvPr id="4" name="图片 3" descr="QQ20140602-25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441" y="4687059"/>
            <a:ext cx="49530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03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手工制作.framework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8"/>
            <a:ext cx="8229600" cy="951003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直接拖拽整个</a:t>
            </a:r>
            <a:r>
              <a:rPr lang="en-US" altLang="zh-CN" sz="1800"/>
              <a:t> .framework </a:t>
            </a:r>
            <a:r>
              <a:rPr lang="en-US" altLang="en-US" sz="1800"/>
              <a:t>到其他项目的Frameworks文件夹下</a:t>
            </a:r>
          </a:p>
          <a:p>
            <a:pPr>
              <a:buFont typeface="Wingdings" charset="2"/>
              <a:buChar char="n"/>
            </a:pPr>
            <a:r>
              <a:rPr lang="zh-CN" altLang="en-US" sz="1800"/>
              <a:t>然后包含主头文件：</a:t>
            </a:r>
            <a:r>
              <a:rPr lang="en-US" altLang="zh-CN" sz="1800">
                <a:solidFill>
                  <a:srgbClr val="643820"/>
                </a:solidFill>
                <a:latin typeface="Menlo-Regular"/>
              </a:rPr>
              <a:t>#import </a:t>
            </a:r>
            <a:r>
              <a:rPr lang="en-US" altLang="zh-CN" sz="1800">
                <a:solidFill>
                  <a:srgbClr val="C41A16"/>
                </a:solidFill>
                <a:latin typeface="Menlo-Regular"/>
              </a:rPr>
              <a:t>&lt;MJRefresh/MJRefresh.h&gt;</a:t>
            </a:r>
            <a:endParaRPr lang="en-US" altLang="zh-CN" sz="1800"/>
          </a:p>
        </p:txBody>
      </p:sp>
      <p:pic>
        <p:nvPicPr>
          <p:cNvPr id="3" name="图片 2" descr="QQ20140602-26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718" y="2557407"/>
            <a:ext cx="3146953" cy="20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3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模板制作.framework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32768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手工制作</a:t>
            </a:r>
            <a:r>
              <a:rPr lang="zh-CN" altLang="zh-CN" sz="1800"/>
              <a:t> </a:t>
            </a:r>
            <a:r>
              <a:rPr lang="en-US" altLang="zh-CN" sz="1800"/>
              <a:t>.framework</a:t>
            </a:r>
            <a:r>
              <a:rPr lang="zh-CN" altLang="en-US" sz="1800"/>
              <a:t> 过于复杂，借助开源模板进行制作会比较简单</a:t>
            </a:r>
            <a:endParaRPr lang="en-US" altLang="zh-CN" sz="1800"/>
          </a:p>
          <a:p>
            <a:pPr>
              <a:buFont typeface="Wingdings" charset="2"/>
              <a:buChar char="n"/>
            </a:pPr>
            <a:endParaRPr lang="en-US" altLang="zh-CN" sz="1800"/>
          </a:p>
          <a:p>
            <a:pPr>
              <a:buFont typeface="Wingdings" charset="2"/>
              <a:buChar char="n"/>
            </a:pPr>
            <a:r>
              <a:rPr lang="zh-CN" altLang="en-US" sz="1800"/>
              <a:t>模板地址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en-US" altLang="zh-CN" sz="1800">
                <a:hlinkClick r:id="rId2"/>
              </a:rPr>
              <a:t>https://github.com/kstenerud/iOS-Universal-Framework</a:t>
            </a:r>
            <a:endParaRPr lang="en-US" altLang="zh-CN" sz="1800"/>
          </a:p>
          <a:p>
            <a:pPr>
              <a:buFont typeface="Wingdings" charset="2"/>
              <a:buChar char="n"/>
            </a:pPr>
            <a:endParaRPr lang="en-US" altLang="zh-CN" sz="1800"/>
          </a:p>
          <a:p>
            <a:pPr>
              <a:buFont typeface="Wingdings" charset="2"/>
              <a:buChar char="n"/>
            </a:pPr>
            <a:r>
              <a:rPr lang="zh-CN" altLang="en-US" sz="1800"/>
              <a:t>安装模板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在终端下进入</a:t>
            </a:r>
            <a:r>
              <a:rPr lang="en-US" altLang="zh-CN" sz="1800"/>
              <a:t>iOS-Universal-Framework/Fake Framework</a:t>
            </a:r>
            <a:r>
              <a:rPr lang="zh-CN" altLang="en-US" sz="1800"/>
              <a:t>文件夹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执行指令</a:t>
            </a:r>
            <a:r>
              <a:rPr lang="zh-CN" altLang="zh-CN" sz="1800">
                <a:solidFill>
                  <a:srgbClr val="0000FF"/>
                </a:solidFill>
              </a:rPr>
              <a:t>.</a:t>
            </a:r>
            <a:r>
              <a:rPr lang="en-US" altLang="zh-CN" sz="1800">
                <a:solidFill>
                  <a:srgbClr val="0000FF"/>
                </a:solidFill>
              </a:rPr>
              <a:t>/install.sh</a:t>
            </a:r>
          </a:p>
        </p:txBody>
      </p:sp>
    </p:spTree>
    <p:extLst>
      <p:ext uri="{BB962C8B-B14F-4D97-AF65-F5344CB8AC3E}">
        <p14:creationId xmlns:p14="http://schemas.microsoft.com/office/powerpoint/2010/main" val="4091267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模板制作.framework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08666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安装模板后，完全重启</a:t>
            </a:r>
            <a:r>
              <a:rPr lang="en-US" altLang="zh-CN" sz="1800"/>
              <a:t>Xcode</a:t>
            </a:r>
            <a:endParaRPr lang="en-US" altLang="zh-CN" sz="1800">
              <a:solidFill>
                <a:srgbClr val="0000FF"/>
              </a:solidFill>
            </a:endParaRPr>
          </a:p>
        </p:txBody>
      </p:sp>
      <p:pic>
        <p:nvPicPr>
          <p:cNvPr id="3" name="图片 2" descr="QQ20140602-27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652" y="1912035"/>
            <a:ext cx="52832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525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模板制作.framework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608549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最后将 </a:t>
            </a:r>
            <a:r>
              <a:rPr lang="en-US" altLang="zh-CN" sz="1800"/>
              <a:t>.framework</a:t>
            </a:r>
            <a:r>
              <a:rPr lang="zh-CN" altLang="en-US" sz="1800"/>
              <a:t> 的结构调整一下即可</a:t>
            </a:r>
            <a:endParaRPr lang="en-US" altLang="zh-CN" sz="1800">
              <a:solidFill>
                <a:srgbClr val="0000FF"/>
              </a:solidFill>
            </a:endParaRPr>
          </a:p>
        </p:txBody>
      </p:sp>
      <p:pic>
        <p:nvPicPr>
          <p:cNvPr id="3" name="图片 2" descr="QQ20140602-28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28" y="2213383"/>
            <a:ext cx="6628689" cy="232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4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制作静态库的注意点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360562"/>
            <a:ext cx="8229600" cy="4946301"/>
          </a:xfrm>
        </p:spPr>
        <p:txBody>
          <a:bodyPr>
            <a:normAutofit/>
          </a:bodyPr>
          <a:lstStyle/>
          <a:p>
            <a:r>
              <a:rPr lang="zh-CN" altLang="en-US" sz="1800"/>
              <a:t>无论是 </a:t>
            </a:r>
            <a:r>
              <a:rPr lang="en-US" altLang="zh-CN" sz="1800"/>
              <a:t>.a</a:t>
            </a:r>
            <a:r>
              <a:rPr lang="zh-CN" altLang="en-US" sz="1800"/>
              <a:t> 静态库还是 </a:t>
            </a:r>
            <a:r>
              <a:rPr lang="en-US" altLang="zh-CN" sz="1800"/>
              <a:t>.framework</a:t>
            </a:r>
            <a:r>
              <a:rPr lang="zh-CN" altLang="en-US" sz="1800"/>
              <a:t> 静态库，最终需要的都是：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二进制文件 </a:t>
            </a:r>
            <a:r>
              <a:rPr lang="en-US" altLang="zh-CN" sz="1800"/>
              <a:t>+</a:t>
            </a:r>
            <a:r>
              <a:rPr lang="zh-CN" altLang="en-US" sz="1800"/>
              <a:t> </a:t>
            </a:r>
            <a:r>
              <a:rPr lang="en-US" altLang="zh-CN" sz="1800"/>
              <a:t>.h</a:t>
            </a:r>
            <a:r>
              <a:rPr lang="zh-CN" altLang="en-US" sz="1800"/>
              <a:t> </a:t>
            </a:r>
            <a:r>
              <a:rPr lang="en-US" altLang="zh-CN" sz="1800"/>
              <a:t>+</a:t>
            </a:r>
            <a:r>
              <a:rPr lang="zh-CN" altLang="en-US" sz="1800"/>
              <a:t> 其它资源文件</a:t>
            </a:r>
            <a:endParaRPr lang="en-US" altLang="zh-CN" sz="1800"/>
          </a:p>
          <a:p>
            <a:pPr marL="0" indent="0">
              <a:buNone/>
            </a:pPr>
            <a:endParaRPr lang="en-US" altLang="zh-CN" sz="1800"/>
          </a:p>
          <a:p>
            <a:pPr>
              <a:buFont typeface="Wingdings" charset="2"/>
              <a:buChar char="n"/>
            </a:pPr>
            <a:r>
              <a:rPr lang="zh-CN" altLang="zh-CN" sz="1800"/>
              <a:t>.</a:t>
            </a:r>
            <a:r>
              <a:rPr lang="en-US" altLang="zh-CN" sz="1800"/>
              <a:t>a</a:t>
            </a:r>
            <a:r>
              <a:rPr lang="zh-CN" altLang="en-US" sz="1800"/>
              <a:t> 和 </a:t>
            </a:r>
            <a:r>
              <a:rPr lang="en-US" altLang="zh-CN" sz="1800"/>
              <a:t>.framework</a:t>
            </a:r>
            <a:r>
              <a:rPr lang="zh-CN" altLang="en-US" sz="1800"/>
              <a:t> 的使用区别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en-US" altLang="zh-CN" sz="1800"/>
              <a:t>.a</a:t>
            </a:r>
            <a:r>
              <a:rPr lang="zh-CN" altLang="en-US" sz="1800"/>
              <a:t> 本身是一个二进制文件，需要配上 </a:t>
            </a:r>
            <a:r>
              <a:rPr lang="en-US" altLang="zh-CN" sz="1800"/>
              <a:t>.h</a:t>
            </a:r>
            <a:r>
              <a:rPr lang="zh-CN" altLang="en-US" sz="1800"/>
              <a:t> 和 其它资源文件 才能使用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en-US" altLang="zh-CN" sz="1800"/>
              <a:t>.framework</a:t>
            </a:r>
            <a:r>
              <a:rPr lang="zh-CN" altLang="en-US" sz="1800"/>
              <a:t> 本身已经包含了 </a:t>
            </a:r>
            <a:r>
              <a:rPr lang="en-US" altLang="zh-CN" sz="1800"/>
              <a:t>.h</a:t>
            </a:r>
            <a:r>
              <a:rPr lang="zh-CN" altLang="en-US" sz="1800"/>
              <a:t> 和 其它资源文件，可以直接使用</a:t>
            </a:r>
            <a:endParaRPr lang="en-US" altLang="zh-CN" sz="1800"/>
          </a:p>
          <a:p>
            <a:pPr>
              <a:buFont typeface="Wingdings" charset="2"/>
              <a:buChar char="p"/>
            </a:pPr>
            <a:endParaRPr lang="en-US" altLang="zh-CN" sz="1800"/>
          </a:p>
          <a:p>
            <a:pPr>
              <a:buFont typeface="Wingdings" charset="2"/>
              <a:buChar char="n"/>
            </a:pPr>
            <a:r>
              <a:rPr lang="zh-CN" altLang="en-US" sz="1800"/>
              <a:t>图片资源的处理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如果静态库中用到了图片资源，一般都放到一个</a:t>
            </a:r>
            <a:r>
              <a:rPr lang="en-US" altLang="zh-CN" sz="1800"/>
              <a:t>bundle</a:t>
            </a:r>
            <a:r>
              <a:rPr lang="zh-CN" altLang="en-US" sz="1800"/>
              <a:t>文件中，</a:t>
            </a:r>
            <a:r>
              <a:rPr lang="en-US" altLang="zh-CN" sz="1800"/>
              <a:t>bundle</a:t>
            </a:r>
            <a:r>
              <a:rPr lang="zh-CN" altLang="en-US" sz="1800"/>
              <a:t>名字一般跟 </a:t>
            </a:r>
            <a:r>
              <a:rPr lang="en-US" altLang="zh-CN" sz="1800"/>
              <a:t>.a</a:t>
            </a:r>
            <a:r>
              <a:rPr lang="zh-CN" altLang="en-US" sz="1800"/>
              <a:t> 或 </a:t>
            </a:r>
            <a:r>
              <a:rPr lang="en-US" altLang="zh-CN" sz="1800"/>
              <a:t>.framework</a:t>
            </a:r>
            <a:r>
              <a:rPr lang="zh-CN" altLang="en-US" sz="1800"/>
              <a:t> 名字一致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en-US" altLang="zh-CN" sz="1800"/>
              <a:t>bundle</a:t>
            </a:r>
            <a:r>
              <a:rPr lang="zh-CN" altLang="en-US" sz="1800"/>
              <a:t>的创建：新建一个文件夹，修改扩展名为</a:t>
            </a:r>
            <a:r>
              <a:rPr lang="zh-CN" altLang="zh-CN" sz="1800"/>
              <a:t> </a:t>
            </a:r>
            <a:r>
              <a:rPr lang="en-US" altLang="zh-CN" sz="1800"/>
              <a:t>.bundle</a:t>
            </a:r>
            <a:r>
              <a:rPr lang="zh-CN" altLang="en-US" sz="1800"/>
              <a:t> 即可，右击</a:t>
            </a:r>
            <a:r>
              <a:rPr lang="en-US" altLang="zh-CN" sz="1800"/>
              <a:t>bundle</a:t>
            </a:r>
            <a:r>
              <a:rPr lang="zh-CN" altLang="en-US" sz="1800"/>
              <a:t>文件，显示包内容，就可以往</a:t>
            </a:r>
            <a:r>
              <a:rPr lang="en-US" altLang="zh-CN" sz="1800"/>
              <a:t>bundle</a:t>
            </a:r>
            <a:r>
              <a:rPr lang="zh-CN" altLang="en-US" sz="1800"/>
              <a:t>文件中放东西</a:t>
            </a:r>
            <a:endParaRPr lang="en-US" altLang="zh-CN" sz="1800"/>
          </a:p>
        </p:txBody>
      </p:sp>
      <p:pic>
        <p:nvPicPr>
          <p:cNvPr id="5" name="图片 4" descr="QQ20140602-5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91" y="5772093"/>
            <a:ext cx="1892300" cy="2667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284600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制作静态库的注意点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360562"/>
            <a:ext cx="8229600" cy="4946301"/>
          </a:xfrm>
        </p:spPr>
        <p:txBody>
          <a:bodyPr>
            <a:normAutofit/>
          </a:bodyPr>
          <a:lstStyle/>
          <a:p>
            <a:r>
              <a:rPr lang="zh-CN" altLang="en-US" sz="1800"/>
              <a:t>多文件处理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如果静态库需要暴露出来的 </a:t>
            </a:r>
            <a:r>
              <a:rPr lang="en-US" altLang="zh-CN" sz="1800"/>
              <a:t>.h</a:t>
            </a:r>
            <a:r>
              <a:rPr lang="zh-CN" altLang="en-US" sz="1800"/>
              <a:t> 比较多，可以考虑创建一个主头文件</a:t>
            </a:r>
            <a:endParaRPr lang="en-US" altLang="zh-CN" sz="1800"/>
          </a:p>
          <a:p>
            <a:pPr marL="0" indent="0">
              <a:buNone/>
            </a:pPr>
            <a:r>
              <a:rPr lang="zh-CN" altLang="en-US" sz="1800"/>
              <a:t>（一般 主头文件 和 静态库 同名）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在主头文件中包含所有其他需要暴露出来的 </a:t>
            </a:r>
            <a:r>
              <a:rPr lang="en-US" altLang="zh-CN" sz="1800"/>
              <a:t>.h</a:t>
            </a:r>
            <a:r>
              <a:rPr lang="zh-CN" altLang="en-US" sz="1800"/>
              <a:t> 文件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使用静态库时，只需要</a:t>
            </a:r>
            <a:r>
              <a:rPr lang="en-US" altLang="zh-CN" sz="1800">
                <a:solidFill>
                  <a:srgbClr val="643820"/>
                </a:solidFill>
                <a:latin typeface="Menlo-Regular"/>
              </a:rPr>
              <a:t>#import </a:t>
            </a:r>
            <a:r>
              <a:rPr lang="zh-CN" altLang="en-US" sz="1800">
                <a:solidFill>
                  <a:srgbClr val="C41A16"/>
                </a:solidFill>
                <a:latin typeface="Menlo-Regular"/>
              </a:rPr>
              <a:t>主头文件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实际上苹果官方就是这么做的，例如：</a:t>
            </a:r>
            <a:r>
              <a:rPr lang="en-US" altLang="zh-CN" sz="1800">
                <a:solidFill>
                  <a:srgbClr val="643820"/>
                </a:solidFill>
                <a:latin typeface="Menlo-Regular"/>
              </a:rPr>
              <a:t>#import </a:t>
            </a:r>
            <a:r>
              <a:rPr lang="en-US" altLang="zh-CN" sz="1800">
                <a:solidFill>
                  <a:srgbClr val="C41A16"/>
                </a:solidFill>
                <a:latin typeface="Menlo-Regular"/>
              </a:rPr>
              <a:t>&lt;UIKit/UIKit.h&gt;</a:t>
            </a:r>
          </a:p>
          <a:p>
            <a:pPr>
              <a:buFont typeface="Wingdings" charset="2"/>
              <a:buChar char="p"/>
            </a:pPr>
            <a:endParaRPr lang="en-US" altLang="zh-CN" sz="1800">
              <a:solidFill>
                <a:srgbClr val="C41A16"/>
              </a:solidFill>
              <a:latin typeface="Menlo-Regular"/>
            </a:endParaRPr>
          </a:p>
          <a:p>
            <a:pPr>
              <a:buFont typeface="Wingdings" charset="2"/>
              <a:buChar char="n"/>
            </a:pPr>
            <a:r>
              <a:rPr lang="en-US" altLang="zh-CN" sz="1800"/>
              <a:t>.framework</a:t>
            </a:r>
            <a:r>
              <a:rPr lang="zh-CN" altLang="en-US" sz="1800"/>
              <a:t>为什么既是静态库又是动态库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系统的 </a:t>
            </a:r>
            <a:r>
              <a:rPr lang="en-US" altLang="zh-CN" sz="1800"/>
              <a:t>.framework</a:t>
            </a:r>
            <a:r>
              <a:rPr lang="zh-CN" altLang="en-US" sz="1800"/>
              <a:t> 是动态库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我们自己建立的 </a:t>
            </a:r>
            <a:r>
              <a:rPr lang="en-US" altLang="zh-CN" sz="1800"/>
              <a:t>.framework</a:t>
            </a:r>
            <a:r>
              <a:rPr lang="zh-CN" altLang="en-US" sz="1800"/>
              <a:t> 是静态库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1888695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静态库和动态库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6293"/>
            <a:ext cx="8229600" cy="3239182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静态库和动态库的存在形式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静态库：</a:t>
            </a:r>
            <a:r>
              <a:rPr lang="en-US" altLang="zh-CN" sz="1800"/>
              <a:t>.a</a:t>
            </a:r>
            <a:r>
              <a:rPr lang="zh-CN" altLang="en-US" sz="1800"/>
              <a:t> 和 </a:t>
            </a:r>
            <a:r>
              <a:rPr lang="en-US" altLang="zh-CN" sz="1800"/>
              <a:t>.framework</a:t>
            </a:r>
          </a:p>
          <a:p>
            <a:pPr>
              <a:buFont typeface="Wingdings" charset="2"/>
              <a:buChar char="p"/>
            </a:pPr>
            <a:r>
              <a:rPr lang="zh-CN" altLang="en-US" sz="1800"/>
              <a:t>动态库：</a:t>
            </a:r>
            <a:r>
              <a:rPr lang="en-US" altLang="zh-CN" sz="1800"/>
              <a:t>.dylib</a:t>
            </a:r>
            <a:r>
              <a:rPr lang="zh-CN" altLang="en-US" sz="1800"/>
              <a:t> 和 </a:t>
            </a:r>
            <a:r>
              <a:rPr lang="en-US" altLang="zh-CN" sz="1800"/>
              <a:t>.framework</a:t>
            </a:r>
          </a:p>
          <a:p>
            <a:pPr>
              <a:buFont typeface="Wingdings" charset="2"/>
              <a:buChar char="p"/>
            </a:pPr>
            <a:endParaRPr lang="en-US" altLang="zh-CN" sz="1800"/>
          </a:p>
          <a:p>
            <a:pPr>
              <a:buFont typeface="Wingdings" charset="2"/>
              <a:buChar char="n"/>
            </a:pPr>
            <a:r>
              <a:rPr lang="zh-CN" altLang="en-US" sz="1800"/>
              <a:t>静态库和动态库在使用上的区别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静态库：链接时，静态库会被完整地复制到可执行文件中，</a:t>
            </a:r>
            <a:r>
              <a:rPr lang="zh-CN" altLang="en-US" sz="1800">
                <a:solidFill>
                  <a:srgbClr val="FF0000"/>
                </a:solidFill>
              </a:rPr>
              <a:t>被多次使用就有多份冗余拷贝</a:t>
            </a:r>
            <a:r>
              <a:rPr lang="zh-CN" altLang="en-US" sz="1800">
                <a:solidFill>
                  <a:srgbClr val="0000FF"/>
                </a:solidFill>
              </a:rPr>
              <a:t>（左图所示）</a:t>
            </a:r>
            <a:endParaRPr lang="en-US" altLang="zh-CN" sz="1800">
              <a:solidFill>
                <a:srgbClr val="0000FF"/>
              </a:solidFill>
            </a:endParaRPr>
          </a:p>
          <a:p>
            <a:pPr>
              <a:buFont typeface="Wingdings" charset="2"/>
              <a:buChar char="p"/>
            </a:pPr>
            <a:r>
              <a:rPr lang="zh-CN" altLang="en-US" sz="1800"/>
              <a:t>动态库：链接时不复制，程序运行时由系统动态加载到内存，供程序调用，系统只加载一次，多个程序共用，节省内存</a:t>
            </a:r>
            <a:r>
              <a:rPr lang="zh-CN" altLang="zh-CN" sz="1800">
                <a:solidFill>
                  <a:srgbClr val="0000FF"/>
                </a:solidFill>
              </a:rPr>
              <a:t>（</a:t>
            </a:r>
            <a:r>
              <a:rPr lang="zh-CN" altLang="en-US" sz="1800">
                <a:solidFill>
                  <a:srgbClr val="0000FF"/>
                </a:solidFill>
              </a:rPr>
              <a:t>右图所示）</a:t>
            </a:r>
            <a:endParaRPr lang="en-US" altLang="zh-CN" sz="1800">
              <a:solidFill>
                <a:srgbClr val="0000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6553" y="4585475"/>
            <a:ext cx="2359791" cy="1840691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系统</a:t>
            </a:r>
          </a:p>
        </p:txBody>
      </p:sp>
      <p:sp>
        <p:nvSpPr>
          <p:cNvPr id="5" name="矩形 4"/>
          <p:cNvSpPr/>
          <p:nvPr/>
        </p:nvSpPr>
        <p:spPr>
          <a:xfrm>
            <a:off x="708953" y="4737876"/>
            <a:ext cx="2032032" cy="446894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程序</a:t>
            </a:r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08953" y="5817756"/>
            <a:ext cx="2032032" cy="446894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程序</a:t>
            </a:r>
            <a:r>
              <a:rPr kumimoji="1" lang="zh-CN" altLang="zh-CN"/>
              <a:t>2</a:t>
            </a:r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074368" y="4784645"/>
            <a:ext cx="580991" cy="31451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.</a:t>
            </a:r>
            <a:r>
              <a:rPr kumimoji="1" lang="en-US" altLang="zh-CN"/>
              <a:t>a</a:t>
            </a:r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088638" y="5874831"/>
            <a:ext cx="580991" cy="31451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.</a:t>
            </a:r>
            <a:r>
              <a:rPr kumimoji="1" lang="en-US" altLang="zh-CN"/>
              <a:t>a</a:t>
            </a:r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557327" y="4585475"/>
            <a:ext cx="2359791" cy="1840691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/>
              <a:t>     </a:t>
            </a:r>
            <a:r>
              <a:rPr kumimoji="1" lang="en-US" altLang="zh-CN"/>
              <a:t>	</a:t>
            </a:r>
            <a:r>
              <a:rPr kumimoji="1" lang="zh-CN" altLang="en-US"/>
              <a:t>系统</a:t>
            </a:r>
          </a:p>
        </p:txBody>
      </p:sp>
      <p:sp>
        <p:nvSpPr>
          <p:cNvPr id="14" name="矩形 13"/>
          <p:cNvSpPr/>
          <p:nvPr/>
        </p:nvSpPr>
        <p:spPr>
          <a:xfrm>
            <a:off x="3709727" y="4737876"/>
            <a:ext cx="2032032" cy="446894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程序</a:t>
            </a:r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709727" y="5817756"/>
            <a:ext cx="2032032" cy="446894"/>
          </a:xfrm>
          <a:prstGeom prst="rect">
            <a:avLst/>
          </a:prstGeom>
          <a:solidFill>
            <a:schemeClr val="accent5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程序</a:t>
            </a:r>
            <a:r>
              <a:rPr kumimoji="1" lang="zh-CN" altLang="zh-CN"/>
              <a:t>2</a:t>
            </a:r>
            <a:endParaRPr kumimoji="1"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766296" y="5346880"/>
            <a:ext cx="889837" cy="314511"/>
          </a:xfrm>
          <a:prstGeom prst="rect">
            <a:avLst/>
          </a:prstGeom>
          <a:solidFill>
            <a:schemeClr val="accent3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/>
              <a:t>.</a:t>
            </a:r>
            <a:r>
              <a:rPr kumimoji="1" lang="en-US" altLang="zh-CN"/>
              <a:t>dylib</a:t>
            </a:r>
            <a:endParaRPr kumimoji="1" lang="zh-CN" altLang="en-US"/>
          </a:p>
        </p:txBody>
      </p:sp>
      <p:cxnSp>
        <p:nvCxnSpPr>
          <p:cNvPr id="21" name="直线箭头连接符 20"/>
          <p:cNvCxnSpPr>
            <a:stCxn id="14" idx="2"/>
            <a:endCxn id="19" idx="0"/>
          </p:cNvCxnSpPr>
          <p:nvPr/>
        </p:nvCxnSpPr>
        <p:spPr>
          <a:xfrm>
            <a:off x="4725743" y="5184770"/>
            <a:ext cx="485472" cy="1621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箭头连接符 22"/>
          <p:cNvCxnSpPr>
            <a:stCxn id="15" idx="0"/>
            <a:endCxn id="19" idx="2"/>
          </p:cNvCxnSpPr>
          <p:nvPr/>
        </p:nvCxnSpPr>
        <p:spPr>
          <a:xfrm flipV="1">
            <a:off x="4725743" y="5661391"/>
            <a:ext cx="485472" cy="1563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"/>
          <p:cNvSpPr txBox="1">
            <a:spLocks/>
          </p:cNvSpPr>
          <p:nvPr/>
        </p:nvSpPr>
        <p:spPr>
          <a:xfrm>
            <a:off x="6175203" y="4649313"/>
            <a:ext cx="2625764" cy="1611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spcBef>
                <a:spcPts val="8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1pPr>
            <a:lvl2pPr marL="4572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2pPr>
            <a:lvl3pPr marL="6858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3pPr>
            <a:lvl4pPr marL="914400" indent="-228600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4pPr>
            <a:lvl5pPr marL="1143000" indent="-22860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SzPct val="75000"/>
              <a:buFont typeface="Wingdings" pitchFamily="2" charset="2"/>
              <a:buChar char="n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华文细黑"/>
                <a:cs typeface="Eurostile"/>
              </a:defRPr>
            </a:lvl5pPr>
            <a:lvl6pPr marL="1377950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6pPr>
            <a:lvl7pPr marL="1603375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7pPr>
            <a:lvl8pPr marL="1830388" indent="-228600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75000"/>
              <a:buFont typeface="Wingdings" pitchFamily="2" charset="2"/>
              <a:buChar char=""/>
              <a:defRPr lang="en-US" sz="18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8pPr>
            <a:lvl9pPr marL="2057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5000"/>
              <a:buFont typeface="Wingdings" pitchFamily="2" charset="2"/>
              <a:buChar char=""/>
              <a:defRPr lang="en-US" sz="1800" kern="12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Eurostile"/>
                <a:ea typeface="微软雅黑"/>
                <a:cs typeface="Eurostile"/>
              </a:defRPr>
            </a:lvl9pPr>
          </a:lstStyle>
          <a:p>
            <a:pPr>
              <a:buFont typeface="Wingdings" charset="2"/>
              <a:buChar char="n"/>
            </a:pPr>
            <a:r>
              <a:rPr lang="zh-CN" altLang="en-US" sz="1800">
                <a:solidFill>
                  <a:srgbClr val="0000FF"/>
                </a:solidFill>
              </a:rPr>
              <a:t>需要注意的是：</a:t>
            </a:r>
            <a:endParaRPr lang="en-US" altLang="zh-CN" sz="180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zh-CN" altLang="en-US" sz="1800">
                <a:solidFill>
                  <a:srgbClr val="0000FF"/>
                </a:solidFill>
              </a:rPr>
              <a:t>项目中如果使用了自制的动态库，不能被上传到</a:t>
            </a:r>
            <a:r>
              <a:rPr lang="en-US" altLang="zh-CN" sz="1800">
                <a:solidFill>
                  <a:srgbClr val="0000FF"/>
                </a:solidFill>
              </a:rPr>
              <a:t>AppStore</a:t>
            </a:r>
          </a:p>
        </p:txBody>
      </p:sp>
    </p:spTree>
    <p:extLst>
      <p:ext uri="{BB962C8B-B14F-4D97-AF65-F5344CB8AC3E}">
        <p14:creationId xmlns:p14="http://schemas.microsoft.com/office/powerpoint/2010/main" val="391646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制作静态库的注意点</a:t>
            </a: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360562"/>
            <a:ext cx="8229600" cy="4946301"/>
          </a:xfrm>
        </p:spPr>
        <p:txBody>
          <a:bodyPr>
            <a:normAutofit/>
          </a:bodyPr>
          <a:lstStyle/>
          <a:p>
            <a:r>
              <a:rPr lang="zh-CN" altLang="en-US" sz="1800"/>
              <a:t>静态库中包含了</a:t>
            </a:r>
            <a:r>
              <a:rPr lang="en-US" altLang="zh-CN" sz="1800"/>
              <a:t>Category</a:t>
            </a:r>
          </a:p>
          <a:p>
            <a:pPr>
              <a:buFont typeface="Wingdings" charset="2"/>
              <a:buChar char="p"/>
            </a:pPr>
            <a:r>
              <a:rPr lang="zh-CN" altLang="en-US" sz="1800"/>
              <a:t>如果静态库中包含了</a:t>
            </a:r>
            <a:r>
              <a:rPr lang="en-US" altLang="zh-CN" sz="1800"/>
              <a:t>Category</a:t>
            </a:r>
            <a:r>
              <a:rPr lang="zh-CN" altLang="en-US" sz="1800"/>
              <a:t>，有时候在使用静态库的工程中会报“方法找不到”的错误（</a:t>
            </a:r>
            <a:r>
              <a:rPr lang="en-US" altLang="zh-CN" sz="1800" b="1">
                <a:solidFill>
                  <a:prstClr val="black"/>
                </a:solidFill>
                <a:latin typeface="Menlo-Bold"/>
              </a:rPr>
              <a:t>unrecognized selector sent to instance</a:t>
            </a:r>
            <a:r>
              <a:rPr lang="zh-CN" altLang="en-US" sz="1800"/>
              <a:t>）</a:t>
            </a:r>
            <a:endParaRPr lang="en-US" altLang="zh-CN" sz="1800"/>
          </a:p>
          <a:p>
            <a:pPr>
              <a:buFont typeface="Wingdings" charset="2"/>
              <a:buChar char="p"/>
            </a:pPr>
            <a:r>
              <a:rPr lang="zh-CN" altLang="en-US" sz="1800"/>
              <a:t>解决方案：在使用静态库的工程中配置</a:t>
            </a:r>
            <a:r>
              <a:rPr lang="en-US" altLang="zh-CN" sz="1800">
                <a:solidFill>
                  <a:srgbClr val="0000FF"/>
                </a:solidFill>
              </a:rPr>
              <a:t>Other</a:t>
            </a:r>
            <a:r>
              <a:rPr lang="zh-CN" altLang="en-US" sz="1800">
                <a:solidFill>
                  <a:srgbClr val="0000FF"/>
                </a:solidFill>
              </a:rPr>
              <a:t> </a:t>
            </a:r>
            <a:r>
              <a:rPr lang="en-US" altLang="zh-CN" sz="1800">
                <a:solidFill>
                  <a:srgbClr val="0000FF"/>
                </a:solidFill>
              </a:rPr>
              <a:t>Linker</a:t>
            </a:r>
            <a:r>
              <a:rPr lang="zh-CN" altLang="en-US" sz="1800">
                <a:solidFill>
                  <a:srgbClr val="0000FF"/>
                </a:solidFill>
              </a:rPr>
              <a:t> </a:t>
            </a:r>
            <a:r>
              <a:rPr lang="en-US" altLang="zh-CN" sz="1800">
                <a:solidFill>
                  <a:srgbClr val="0000FF"/>
                </a:solidFill>
              </a:rPr>
              <a:t>Flags</a:t>
            </a:r>
            <a:r>
              <a:rPr lang="zh-CN" altLang="en-US" sz="1800"/>
              <a:t>为</a:t>
            </a:r>
            <a:r>
              <a:rPr lang="en-US" altLang="zh-CN" sz="1800">
                <a:solidFill>
                  <a:srgbClr val="FF0000"/>
                </a:solidFill>
              </a:rPr>
              <a:t>-ObjC</a:t>
            </a:r>
          </a:p>
        </p:txBody>
      </p:sp>
      <p:pic>
        <p:nvPicPr>
          <p:cNvPr id="3" name="图片 2" descr="QQ20140602-12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272" y="2986746"/>
            <a:ext cx="5715000" cy="231140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923194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制作.a</a:t>
            </a:r>
            <a:endParaRPr kumimoji="1" lang="zh-CN" altLang="en-US" dirty="0"/>
          </a:p>
        </p:txBody>
      </p:sp>
      <p:pic>
        <p:nvPicPr>
          <p:cNvPr id="6" name="图片 5" descr="QQ20140602-1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753" y="2117316"/>
            <a:ext cx="5661386" cy="3809112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选择“</a:t>
            </a:r>
            <a:r>
              <a:rPr lang="en-US" altLang="zh-CN" sz="1800"/>
              <a:t>Cocoa</a:t>
            </a:r>
            <a:r>
              <a:rPr lang="zh-CN" altLang="en-US" sz="1800"/>
              <a:t> </a:t>
            </a:r>
            <a:r>
              <a:rPr lang="en-US" altLang="zh-CN" sz="1800"/>
              <a:t>Touch</a:t>
            </a:r>
            <a:r>
              <a:rPr lang="zh-CN" altLang="en-US" sz="1800"/>
              <a:t> </a:t>
            </a:r>
            <a:r>
              <a:rPr lang="en-US" altLang="zh-CN" sz="1800"/>
              <a:t>Static</a:t>
            </a:r>
            <a:r>
              <a:rPr lang="zh-CN" altLang="en-US" sz="1800"/>
              <a:t> </a:t>
            </a:r>
            <a:r>
              <a:rPr lang="en-US" altLang="zh-CN" sz="1800"/>
              <a:t>Library</a:t>
            </a:r>
            <a:r>
              <a:rPr lang="zh-CN" altLang="en-US" sz="1800"/>
              <a:t>”</a:t>
            </a:r>
            <a:endParaRPr lang="en-US" altLang="zh-CN" sz="1800"/>
          </a:p>
        </p:txBody>
      </p:sp>
    </p:spTree>
    <p:extLst>
      <p:ext uri="{BB962C8B-B14F-4D97-AF65-F5344CB8AC3E}">
        <p14:creationId xmlns:p14="http://schemas.microsoft.com/office/powerpoint/2010/main" val="44308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制作.a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输入静态库名称</a:t>
            </a:r>
            <a:endParaRPr lang="en-US" altLang="zh-CN" sz="1800"/>
          </a:p>
        </p:txBody>
      </p:sp>
      <p:pic>
        <p:nvPicPr>
          <p:cNvPr id="3" name="图片 2" descr="QQ20140602-2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704" y="2054707"/>
            <a:ext cx="5012249" cy="264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73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制作.a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添加库需要包含的源代码</a:t>
            </a:r>
            <a:endParaRPr lang="en-US" altLang="zh-CN" sz="1800"/>
          </a:p>
        </p:txBody>
      </p:sp>
      <p:pic>
        <p:nvPicPr>
          <p:cNvPr id="4" name="图片 3" descr="QQ20140602-3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83" y="2054723"/>
            <a:ext cx="5605244" cy="2083263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图片 4" descr="QQ20140602-4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854" y="1403369"/>
            <a:ext cx="27686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6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制作.a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选择需要暴露出来的</a:t>
            </a:r>
            <a:r>
              <a:rPr lang="en-US" altLang="zh-CN" sz="1800"/>
              <a:t>.h</a:t>
            </a:r>
            <a:r>
              <a:rPr lang="zh-CN" altLang="en-US" sz="1800"/>
              <a:t>文件，</a:t>
            </a:r>
            <a:r>
              <a:rPr lang="en-US" altLang="zh-CN" sz="1800"/>
              <a:t>.m</a:t>
            </a:r>
            <a:r>
              <a:rPr lang="zh-CN" altLang="en-US" sz="1800"/>
              <a:t>文件会自动编译到</a:t>
            </a:r>
            <a:r>
              <a:rPr lang="en-US" altLang="zh-CN" sz="1800"/>
              <a:t>.a</a:t>
            </a:r>
            <a:r>
              <a:rPr lang="zh-CN" altLang="en-US" sz="1800"/>
              <a:t>文件中</a:t>
            </a:r>
            <a:endParaRPr lang="en-US" altLang="zh-CN" sz="1800"/>
          </a:p>
        </p:txBody>
      </p:sp>
      <p:pic>
        <p:nvPicPr>
          <p:cNvPr id="4" name="图片 3" descr="QQ20140602-5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249" y="2106119"/>
            <a:ext cx="4994772" cy="386050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5" name="图片 4" descr="QQ20140602-6@2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751" y="1926304"/>
            <a:ext cx="3752083" cy="431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47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制作.a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选择真机设备，然后 </a:t>
            </a:r>
            <a:r>
              <a:rPr lang="en-US" altLang="zh-CN" sz="1800"/>
              <a:t>Command+B</a:t>
            </a:r>
            <a:r>
              <a:rPr lang="zh-CN" altLang="en-US" sz="1800"/>
              <a:t> 编译，</a:t>
            </a:r>
            <a:r>
              <a:rPr lang="en-US" altLang="zh-CN" sz="1800"/>
              <a:t>libMJRefresh.a</a:t>
            </a:r>
            <a:r>
              <a:rPr lang="zh-CN" altLang="en-US" sz="1800"/>
              <a:t>文件从红色变为黑色</a:t>
            </a:r>
            <a:endParaRPr lang="en-US" altLang="zh-CN" sz="1800"/>
          </a:p>
        </p:txBody>
      </p:sp>
      <p:pic>
        <p:nvPicPr>
          <p:cNvPr id="4" name="图片 3" descr="QQ20140602-7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212" y="2197413"/>
            <a:ext cx="5057032" cy="342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97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制作.a</a:t>
            </a:r>
            <a:endParaRPr kumimoji="1"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03369"/>
            <a:ext cx="8229600" cy="52293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n"/>
            </a:pPr>
            <a:r>
              <a:rPr lang="zh-CN" altLang="en-US" sz="1800"/>
              <a:t>选择模拟器，依然 </a:t>
            </a:r>
            <a:r>
              <a:rPr lang="en-US" altLang="zh-CN" sz="1800"/>
              <a:t>Command+B</a:t>
            </a:r>
            <a:r>
              <a:rPr lang="zh-CN" altLang="en-US" sz="1800"/>
              <a:t> ，模拟器和真机环境下用的</a:t>
            </a:r>
            <a:r>
              <a:rPr lang="en-US" altLang="zh-CN" sz="1800"/>
              <a:t>.a</a:t>
            </a:r>
            <a:r>
              <a:rPr lang="zh-CN" altLang="en-US" sz="1800"/>
              <a:t>文件是分开的</a:t>
            </a:r>
            <a:endParaRPr lang="en-US" altLang="zh-CN" sz="1800"/>
          </a:p>
        </p:txBody>
      </p:sp>
      <p:pic>
        <p:nvPicPr>
          <p:cNvPr id="3" name="图片 2" descr="QQ20140602-8@2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195" y="2190377"/>
            <a:ext cx="4984109" cy="338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63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框架PPT2014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优势">
      <a:maj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ajorFont>
      <a:minorFont>
        <a:latin typeface="Rockwell"/>
        <a:ea typeface=""/>
        <a:cs typeface=""/>
        <a:font script="Jpan" typeface="ＭＳ ゴシック"/>
        <a:font script="Hans" typeface="宋体"/>
        <a:font script="Hant" typeface="新細明體"/>
      </a:minorFont>
    </a:fontScheme>
    <a:fmtScheme name="优势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6000000" scaled="1"/>
        </a:gradFill>
        <a:gradFill rotWithShape="1">
          <a:gsLst>
            <a:gs pos="0">
              <a:schemeClr val="phClr">
                <a:shade val="40000"/>
                <a:alpha val="100000"/>
                <a:satMod val="150000"/>
                <a:lumMod val="100000"/>
              </a:schemeClr>
            </a:gs>
            <a:gs pos="100000">
              <a:schemeClr val="phClr">
                <a:tint val="70000"/>
                <a:shade val="100000"/>
                <a:alpha val="100000"/>
                <a:satMod val="200000"/>
                <a:lumMod val="100000"/>
              </a:schemeClr>
            </a:gs>
          </a:gsLst>
          <a:lin ang="5400000" scaled="1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FFFFFF">
                <a:alpha val="75000"/>
              </a:srgbClr>
            </a:innerShdw>
            <a:outerShdw blurRad="63500" dist="25400" dir="5400000" rotWithShape="0">
              <a:srgbClr val="808080">
                <a:alpha val="7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twoPt" dir="tl">
              <a:rot lat="0" lon="0" rev="4500000"/>
            </a:lightRig>
          </a:scene3d>
          <a:sp3d>
            <a:bevelT w="635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1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框架PPT2014.potx</Template>
  <TotalTime>5221</TotalTime>
  <Words>841</Words>
  <Application>Microsoft Macintosh PowerPoint</Application>
  <PresentationFormat>全屏显示(4:3)</PresentationFormat>
  <Paragraphs>138</Paragraphs>
  <Slides>30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框架PPT2014</vt:lpstr>
      <vt:lpstr>静态库</vt:lpstr>
      <vt:lpstr>简介</vt:lpstr>
      <vt:lpstr>静态库和动态库</vt:lpstr>
      <vt:lpstr>制作.a</vt:lpstr>
      <vt:lpstr>制作.a</vt:lpstr>
      <vt:lpstr>制作.a</vt:lpstr>
      <vt:lpstr>制作.a</vt:lpstr>
      <vt:lpstr>制作.a</vt:lpstr>
      <vt:lpstr>制作.a</vt:lpstr>
      <vt:lpstr>制作.a</vt:lpstr>
      <vt:lpstr>.a的制作</vt:lpstr>
      <vt:lpstr>使用.a</vt:lpstr>
      <vt:lpstr>手工制作.framework</vt:lpstr>
      <vt:lpstr>手工制作.framework</vt:lpstr>
      <vt:lpstr>手工制作.framework</vt:lpstr>
      <vt:lpstr>手工制作.framework</vt:lpstr>
      <vt:lpstr>手工制作.framework</vt:lpstr>
      <vt:lpstr>手工制作.framework</vt:lpstr>
      <vt:lpstr>手工制作.framework</vt:lpstr>
      <vt:lpstr>手工制作.framework</vt:lpstr>
      <vt:lpstr>手工制作.framework</vt:lpstr>
      <vt:lpstr>手工制作.framework</vt:lpstr>
      <vt:lpstr>手工制作.framework</vt:lpstr>
      <vt:lpstr>手工制作.framework</vt:lpstr>
      <vt:lpstr>模板制作.framework</vt:lpstr>
      <vt:lpstr>模板制作.framework</vt:lpstr>
      <vt:lpstr>模板制作.framework</vt:lpstr>
      <vt:lpstr>制作静态库的注意点</vt:lpstr>
      <vt:lpstr>制作静态库的注意点</vt:lpstr>
      <vt:lpstr>制作静态库的注意点</vt:lpstr>
    </vt:vector>
  </TitlesOfParts>
  <Company>北京帷幄昊合数字娱乐科技有限公司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史上最牛的游戏</dc:title>
  <dc:creator>刘凡</dc:creator>
  <cp:lastModifiedBy>aplle adsf</cp:lastModifiedBy>
  <cp:revision>3712</cp:revision>
  <dcterms:created xsi:type="dcterms:W3CDTF">2013-07-22T07:36:09Z</dcterms:created>
  <dcterms:modified xsi:type="dcterms:W3CDTF">2014-06-03T03:46:34Z</dcterms:modified>
</cp:coreProperties>
</file>